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61" r:id="rId3"/>
    <p:sldId id="284" r:id="rId4"/>
    <p:sldId id="262" r:id="rId5"/>
    <p:sldId id="263" r:id="rId6"/>
    <p:sldId id="264" r:id="rId7"/>
    <p:sldId id="257" r:id="rId8"/>
    <p:sldId id="285" r:id="rId9"/>
    <p:sldId id="286" r:id="rId10"/>
    <p:sldId id="269" r:id="rId11"/>
    <p:sldId id="270" r:id="rId12"/>
    <p:sldId id="271" r:id="rId13"/>
    <p:sldId id="290" r:id="rId14"/>
    <p:sldId id="275" r:id="rId15"/>
    <p:sldId id="288" r:id="rId16"/>
    <p:sldId id="291" r:id="rId17"/>
    <p:sldId id="289" r:id="rId18"/>
    <p:sldId id="274" r:id="rId19"/>
  </p:sldIdLst>
  <p:sldSz cx="9906000" cy="6858000" type="A4"/>
  <p:notesSz cx="6797675" cy="9926638"/>
  <p:embeddedFontLst>
    <p:embeddedFont>
      <p:font typeface="나눔고딕 ExtraBold" panose="020B0600000101010101" charset="-127"/>
      <p:bold r:id="rId20"/>
    </p:embeddedFont>
    <p:embeddedFont>
      <p:font typeface="나눔바른고딕" panose="020B0600000101010101" charset="-127"/>
      <p:regular r:id="rId21"/>
      <p:bold r:id="rId22"/>
    </p:embeddedFont>
    <p:embeddedFont>
      <p:font typeface="Algerian" panose="04020705040A02060702" pitchFamily="8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HY궁서B" panose="02030600000101010101" pitchFamily="18" charset="-127"/>
      <p:regular r:id="rId28"/>
    </p:embeddedFont>
    <p:embeddedFont>
      <p:font typeface="HY울릉도B" panose="02030600000101010101" pitchFamily="18" charset="-127"/>
      <p:regular r:id="rId29"/>
    </p:embeddedFont>
    <p:embeddedFont>
      <p:font typeface="나눔고딕" pitchFamily="2" charset="-127"/>
      <p:regular r:id="rId30"/>
      <p:bold r:id="rId31"/>
    </p:embeddedFont>
    <p:embeddedFont>
      <p:font typeface="나눔스퀘어라운드 Bold" panose="020B0600000101010101" charset="0"/>
      <p:bold r:id="rId32"/>
    </p:embeddedFont>
    <p:embeddedFont>
      <p:font typeface="맑은 고딕" panose="020B0503020000020004" pitchFamily="50" charset="-127"/>
      <p:regular r:id="rId33"/>
      <p:bold r:id="rId3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2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697"/>
    <a:srgbClr val="B889DB"/>
    <a:srgbClr val="AA72D4"/>
    <a:srgbClr val="F79E97"/>
    <a:srgbClr val="AE352C"/>
    <a:srgbClr val="CE4940"/>
    <a:srgbClr val="F2695F"/>
    <a:srgbClr val="F99999"/>
    <a:srgbClr val="FBC9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1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560" y="114"/>
      </p:cViewPr>
      <p:guideLst>
        <p:guide orient="horz" pos="3792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796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오각형 5"/>
          <p:cNvSpPr/>
          <p:nvPr userDrawn="1"/>
        </p:nvSpPr>
        <p:spPr>
          <a:xfrm>
            <a:off x="0" y="-21772"/>
            <a:ext cx="2057400" cy="6879772"/>
          </a:xfrm>
          <a:prstGeom prst="homePlate">
            <a:avLst/>
          </a:pr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오각형 6"/>
          <p:cNvSpPr/>
          <p:nvPr userDrawn="1"/>
        </p:nvSpPr>
        <p:spPr>
          <a:xfrm>
            <a:off x="0" y="-21772"/>
            <a:ext cx="1828800" cy="6879772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직사각형 7"/>
          <p:cNvSpPr/>
          <p:nvPr userDrawn="1"/>
        </p:nvSpPr>
        <p:spPr>
          <a:xfrm rot="5400000">
            <a:off x="6787636" y="-114535"/>
            <a:ext cx="63399" cy="557825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4030208" y="2181225"/>
            <a:ext cx="459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pc="-1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2019</a:t>
            </a:r>
            <a:r>
              <a:rPr lang="ko-KR" altLang="en-US" sz="2400" spc="-100" baseline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년도 연간 사업 계획안</a:t>
            </a:r>
          </a:p>
        </p:txBody>
      </p:sp>
      <p:sp>
        <p:nvSpPr>
          <p:cNvPr id="10" name="텍스트 개체 틀 2"/>
          <p:cNvSpPr>
            <a:spLocks noGrp="1"/>
          </p:cNvSpPr>
          <p:nvPr>
            <p:ph type="body" sz="quarter" idx="13" hasCustomPrompt="1"/>
          </p:nvPr>
        </p:nvSpPr>
        <p:spPr>
          <a:xfrm>
            <a:off x="4244975" y="2959915"/>
            <a:ext cx="4102191" cy="458199"/>
          </a:xfrm>
        </p:spPr>
        <p:txBody>
          <a:bodyPr>
            <a:no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 b="0" spc="-100" baseline="0">
                <a:solidFill>
                  <a:schemeClr val="bg1">
                    <a:lumMod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lvl="0"/>
            <a:r>
              <a:rPr lang="ko-KR" altLang="en-US" dirty="0"/>
              <a:t>제목</a:t>
            </a:r>
          </a:p>
        </p:txBody>
      </p:sp>
    </p:spTree>
    <p:extLst>
      <p:ext uri="{BB962C8B-B14F-4D97-AF65-F5344CB8AC3E}">
        <p14:creationId xmlns:p14="http://schemas.microsoft.com/office/powerpoint/2010/main" val="1963817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-1"/>
            <a:ext cx="9914445" cy="6858000"/>
          </a:xfrm>
          <a:prstGeom prst="rect">
            <a:avLst/>
          </a:prstGeom>
        </p:spPr>
      </p:pic>
      <p:sp>
        <p:nvSpPr>
          <p:cNvPr id="15" name="직사각형 14"/>
          <p:cNvSpPr/>
          <p:nvPr userDrawn="1"/>
        </p:nvSpPr>
        <p:spPr>
          <a:xfrm>
            <a:off x="-8443" y="0"/>
            <a:ext cx="9926587" cy="6878119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 userDrawn="1"/>
        </p:nvSpPr>
        <p:spPr>
          <a:xfrm>
            <a:off x="0" y="285750"/>
            <a:ext cx="774700" cy="828675"/>
          </a:xfrm>
          <a:prstGeom prst="rect">
            <a:avLst/>
          </a:prstGeom>
          <a:gradFill>
            <a:gsLst>
              <a:gs pos="0">
                <a:srgbClr val="002060"/>
              </a:gs>
              <a:gs pos="67000">
                <a:schemeClr val="accent1">
                  <a:lumMod val="75000"/>
                </a:schemeClr>
              </a:gs>
              <a:gs pos="36000">
                <a:schemeClr val="accent1">
                  <a:lumMod val="5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 userDrawn="1"/>
        </p:nvSpPr>
        <p:spPr>
          <a:xfrm rot="10800000">
            <a:off x="1109506" y="285748"/>
            <a:ext cx="8796494" cy="828675"/>
          </a:xfrm>
          <a:prstGeom prst="rect">
            <a:avLst/>
          </a:prstGeom>
          <a:gradFill>
            <a:gsLst>
              <a:gs pos="0">
                <a:srgbClr val="002060"/>
              </a:gs>
              <a:gs pos="67000">
                <a:schemeClr val="accent1">
                  <a:lumMod val="75000"/>
                </a:schemeClr>
              </a:gs>
              <a:gs pos="36000">
                <a:schemeClr val="accent1">
                  <a:lumMod val="5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텍스트 개체 틀 2"/>
          <p:cNvSpPr>
            <a:spLocks noGrp="1"/>
          </p:cNvSpPr>
          <p:nvPr>
            <p:ph type="body" sz="quarter" idx="13" hasCustomPrompt="1"/>
          </p:nvPr>
        </p:nvSpPr>
        <p:spPr>
          <a:xfrm>
            <a:off x="1425575" y="463051"/>
            <a:ext cx="6972300" cy="458199"/>
          </a:xfrm>
        </p:spPr>
        <p:txBody>
          <a:bodyPr>
            <a:noAutofit/>
          </a:bodyPr>
          <a:lstStyle>
            <a:lvl1pPr marL="0" indent="0">
              <a:buNone/>
              <a:defRPr sz="3000" b="0" spc="-100" baseline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/>
            <a:r>
              <a:rPr lang="ko-KR" altLang="en-US" dirty="0"/>
              <a:t>제목</a:t>
            </a:r>
          </a:p>
        </p:txBody>
      </p:sp>
      <p:sp>
        <p:nvSpPr>
          <p:cNvPr id="10" name="직사각형 9"/>
          <p:cNvSpPr/>
          <p:nvPr userDrawn="1"/>
        </p:nvSpPr>
        <p:spPr>
          <a:xfrm flipV="1">
            <a:off x="-8443" y="6309739"/>
            <a:ext cx="9922886" cy="5772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슬라이드 번호 개체 틀 5"/>
          <p:cNvSpPr txBox="1">
            <a:spLocks/>
          </p:cNvSpPr>
          <p:nvPr userDrawn="1"/>
        </p:nvSpPr>
        <p:spPr>
          <a:xfrm>
            <a:off x="9120410" y="6425066"/>
            <a:ext cx="613692" cy="2691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| </a:t>
            </a:r>
            <a:fld id="{7109AB46-15CC-4B7E-8478-E887CB80C063}" type="slidenum">
              <a:rPr lang="ko-KR" altLang="en-US" sz="105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‹#›</a:t>
            </a:fld>
            <a:endParaRPr lang="ko-KR" altLang="en-US" sz="1050" b="1" dirty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4" name="Picture 2" descr="C:\Users\Administrator\Desktop\20161021-16 복사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376" y="6395345"/>
            <a:ext cx="1581934" cy="32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 userDrawn="1"/>
        </p:nvSpPr>
        <p:spPr>
          <a:xfrm flipH="1">
            <a:off x="819562" y="285750"/>
            <a:ext cx="139287" cy="8286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 userDrawn="1"/>
        </p:nvSpPr>
        <p:spPr>
          <a:xfrm flipH="1">
            <a:off x="1007904" y="285750"/>
            <a:ext cx="52547" cy="828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8664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808971"/>
            <a:ext cx="9914445" cy="5509035"/>
          </a:xfrm>
          <a:prstGeom prst="rect">
            <a:avLst/>
          </a:prstGeom>
        </p:spPr>
      </p:pic>
      <p:sp>
        <p:nvSpPr>
          <p:cNvPr id="15" name="직사각형 14"/>
          <p:cNvSpPr/>
          <p:nvPr userDrawn="1"/>
        </p:nvSpPr>
        <p:spPr>
          <a:xfrm>
            <a:off x="-8443" y="808971"/>
            <a:ext cx="9926587" cy="5509035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 userDrawn="1"/>
        </p:nvSpPr>
        <p:spPr>
          <a:xfrm rot="10800000">
            <a:off x="323916" y="656191"/>
            <a:ext cx="9582084" cy="45719"/>
          </a:xfrm>
          <a:prstGeom prst="rect">
            <a:avLst/>
          </a:prstGeom>
          <a:gradFill>
            <a:gsLst>
              <a:gs pos="0">
                <a:srgbClr val="002060"/>
              </a:gs>
              <a:gs pos="67000">
                <a:schemeClr val="accent1">
                  <a:lumMod val="75000"/>
                </a:schemeClr>
              </a:gs>
              <a:gs pos="36000">
                <a:schemeClr val="accent1">
                  <a:lumMod val="5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텍스트 개체 틀 2"/>
          <p:cNvSpPr>
            <a:spLocks noGrp="1"/>
          </p:cNvSpPr>
          <p:nvPr>
            <p:ph type="body" sz="quarter" idx="13" hasCustomPrompt="1"/>
          </p:nvPr>
        </p:nvSpPr>
        <p:spPr>
          <a:xfrm>
            <a:off x="346075" y="189083"/>
            <a:ext cx="6972300" cy="458199"/>
          </a:xfrm>
        </p:spPr>
        <p:txBody>
          <a:bodyPr>
            <a:noAutofit/>
          </a:bodyPr>
          <a:lstStyle>
            <a:lvl1pPr marL="0" indent="0">
              <a:buNone/>
              <a:defRPr sz="3000" b="0" spc="-100" baseline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defRPr>
            </a:lvl1pPr>
          </a:lstStyle>
          <a:p>
            <a:pPr lvl="0"/>
            <a:r>
              <a:rPr lang="ko-KR" altLang="en-US" dirty="0"/>
              <a:t>제목</a:t>
            </a:r>
          </a:p>
        </p:txBody>
      </p:sp>
      <p:sp>
        <p:nvSpPr>
          <p:cNvPr id="13" name="슬라이드 번호 개체 틀 5"/>
          <p:cNvSpPr txBox="1">
            <a:spLocks/>
          </p:cNvSpPr>
          <p:nvPr userDrawn="1"/>
        </p:nvSpPr>
        <p:spPr>
          <a:xfrm>
            <a:off x="9120410" y="6425066"/>
            <a:ext cx="613692" cy="2691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8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나눔고딕" pitchFamily="50" charset="-127"/>
                <a:ea typeface="나눔고딕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| </a:t>
            </a:r>
            <a:fld id="{7109AB46-15CC-4B7E-8478-E887CB80C063}" type="slidenum">
              <a:rPr lang="ko-KR" altLang="en-US" sz="105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pPr/>
              <a:t>‹#›</a:t>
            </a:fld>
            <a:endParaRPr lang="ko-KR" altLang="en-US" sz="1050" b="1" dirty="0">
              <a:solidFill>
                <a:schemeClr val="tx1">
                  <a:lumMod val="65000"/>
                  <a:lumOff val="3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4" name="Picture 2" descr="C:\Users\Administrator\Desktop\20161021-16 복사.png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183"/>
          <a:stretch/>
        </p:blipFill>
        <p:spPr bwMode="auto">
          <a:xfrm>
            <a:off x="7629526" y="6395345"/>
            <a:ext cx="582424" cy="32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/>
          <p:cNvSpPr/>
          <p:nvPr userDrawn="1"/>
        </p:nvSpPr>
        <p:spPr>
          <a:xfrm flipH="1">
            <a:off x="-6965" y="206738"/>
            <a:ext cx="153216" cy="4677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/>
          <p:cNvSpPr/>
          <p:nvPr userDrawn="1"/>
        </p:nvSpPr>
        <p:spPr>
          <a:xfrm flipH="1">
            <a:off x="179363" y="206737"/>
            <a:ext cx="57802" cy="46776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TextBox 1"/>
          <p:cNvSpPr txBox="1"/>
          <p:nvPr userDrawn="1"/>
        </p:nvSpPr>
        <p:spPr>
          <a:xfrm>
            <a:off x="8161931" y="6444207"/>
            <a:ext cx="12801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경희대학교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경영대학원</a:t>
            </a:r>
          </a:p>
        </p:txBody>
      </p:sp>
    </p:spTree>
    <p:extLst>
      <p:ext uri="{BB962C8B-B14F-4D97-AF65-F5344CB8AC3E}">
        <p14:creationId xmlns:p14="http://schemas.microsoft.com/office/powerpoint/2010/main" val="3922783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소제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3678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8A700C-9465-497C-BE27-15DB4490C5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CD5467B-F2CB-42ED-BF83-E42190DF66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559516A-7388-4A83-9353-F7162C79F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BA79-C1C8-468E-B793-986DD6C80541}" type="datetimeFigureOut">
              <a:rPr lang="ko-KR" altLang="en-US" smtClean="0"/>
              <a:t>2023-02-27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620DB61-96C7-48E7-BD1B-A403BF6C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57E1AA5-2D48-4615-866D-92D973B49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31F30-633B-46A4-B0ED-A096A419D5C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909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C5C29826-C836-4AE3-9440-DB3E94041664}" type="datetimeFigureOut">
              <a:rPr lang="ko-KR" altLang="en-US" smtClean="0"/>
              <a:pPr/>
              <a:t>2023-02-27</a:t>
            </a:fld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fld id="{1A9DD282-9F23-4524-83CF-BD7E6AD1B0B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9876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4" r:id="rId5"/>
    <p:sldLayoutId id="2147483666" r:id="rId6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고딕" panose="020D0604000000000000" pitchFamily="50" charset="-127"/>
          <a:ea typeface="나눔고딕" panose="020D0604000000000000" pitchFamily="50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053511" y="0"/>
            <a:ext cx="504825" cy="234315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096123" y="2505076"/>
            <a:ext cx="504825" cy="2609848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877175" y="-9525"/>
            <a:ext cx="504825" cy="362902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 rot="16200000">
            <a:off x="6924675" y="2666998"/>
            <a:ext cx="504825" cy="2409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972175" y="3733800"/>
            <a:ext cx="504825" cy="31242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138737" y="5229224"/>
            <a:ext cx="504825" cy="16287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 rot="5400000">
            <a:off x="5874542" y="4379118"/>
            <a:ext cx="504825" cy="19764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이등변 삼각형 10"/>
          <p:cNvSpPr/>
          <p:nvPr/>
        </p:nvSpPr>
        <p:spPr>
          <a:xfrm rot="5400000">
            <a:off x="7105649" y="5124449"/>
            <a:ext cx="504826" cy="485776"/>
          </a:xfrm>
          <a:prstGeom prst="triangl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 rot="5400000">
            <a:off x="7831929" y="1607344"/>
            <a:ext cx="504825" cy="197643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3" name="이등변 삼각형 12"/>
          <p:cNvSpPr/>
          <p:nvPr/>
        </p:nvSpPr>
        <p:spPr>
          <a:xfrm rot="5400000">
            <a:off x="9063036" y="2352675"/>
            <a:ext cx="504826" cy="485776"/>
          </a:xfrm>
          <a:prstGeom prst="triangl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 rot="5400000">
            <a:off x="3724483" y="-1286083"/>
            <a:ext cx="47209" cy="49053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00152" y="1349599"/>
            <a:ext cx="423386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6600" spc="-100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2023</a:t>
            </a:r>
            <a:r>
              <a:rPr lang="ko-KR" altLang="en-US" sz="4800" spc="-100" dirty="0"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년도</a:t>
            </a:r>
            <a:r>
              <a:rPr lang="ko-KR" altLang="en-US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en-US" altLang="ko-KR" sz="4800" spc="-1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경영대학원</a:t>
            </a:r>
            <a:endParaRPr lang="en-US" altLang="ko-KR" sz="4800" spc="-1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</a:t>
            </a:r>
            <a:r>
              <a:rPr lang="en-US" altLang="ko-KR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동문회 </a:t>
            </a:r>
            <a:endParaRPr lang="en-US" altLang="ko-KR" sz="4800" spc="-1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연간 사업 </a:t>
            </a:r>
            <a:endParaRPr lang="en-US" altLang="ko-KR" sz="4800" spc="-100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ko-KR" altLang="en-US" sz="4800" spc="-1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계획안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03339" y="5777209"/>
            <a:ext cx="5055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34</a:t>
            </a:r>
            <a:r>
              <a:rPr lang="ko-KR" altLang="en-US" sz="24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 총 동문회 슬로건</a:t>
            </a:r>
            <a:endParaRPr lang="en-US" altLang="ko-KR" sz="2400" b="1" dirty="0">
              <a:solidFill>
                <a:srgbClr val="FFC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400" b="1" u="sng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동문회와 함께하는 총 동문회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lum bright="70000" contrast="-70000"/>
          </a:blip>
          <a:stretch>
            <a:fillRect/>
          </a:stretch>
        </p:blipFill>
        <p:spPr>
          <a:xfrm>
            <a:off x="5232494" y="5160345"/>
            <a:ext cx="326834" cy="411297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592" y="2423764"/>
            <a:ext cx="356793" cy="353114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21" y="3607328"/>
            <a:ext cx="522380" cy="51699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7616" y="3622627"/>
            <a:ext cx="474891" cy="469995"/>
          </a:xfrm>
          <a:prstGeom prst="rect">
            <a:avLst/>
          </a:prstGeom>
        </p:spPr>
      </p:pic>
      <p:pic>
        <p:nvPicPr>
          <p:cNvPr id="24" name="Picture 2" descr="C:\Users\Administrator\Desktop\20161021-16 복사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250"/>
          <a:stretch/>
        </p:blipFill>
        <p:spPr bwMode="auto">
          <a:xfrm>
            <a:off x="1295399" y="603662"/>
            <a:ext cx="961769" cy="52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48016" y="698956"/>
            <a:ext cx="4655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경희대학교 경영대학원 </a:t>
            </a:r>
            <a:r>
              <a:rPr lang="en-US" altLang="ko-KR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34</a:t>
            </a:r>
            <a:r>
              <a:rPr lang="ko-KR" altLang="en-US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 </a:t>
            </a:r>
            <a:r>
              <a:rPr lang="ko-KR" altLang="en-US" sz="1600" spc="-1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총동문회</a:t>
            </a:r>
            <a:r>
              <a:rPr lang="ko-KR" altLang="en-US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62132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7024"/>
            <a:ext cx="9906000" cy="6875024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-27082" y="-20119"/>
            <a:ext cx="9909915" cy="6878119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나눔고딕" panose="020D0604000000000000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8091" y="441325"/>
            <a:ext cx="45949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spc="-100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목 차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254000" y="-17024"/>
            <a:ext cx="0" cy="588524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02591" y="1515873"/>
            <a:ext cx="78490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spc="-100" baseline="0" dirty="0">
                <a:solidFill>
                  <a:schemeClr val="bg1">
                    <a:lumMod val="8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01</a:t>
            </a:r>
            <a:endParaRPr lang="ko-KR" altLang="en-US" sz="2800" b="1" spc="-100" baseline="0" dirty="0">
              <a:solidFill>
                <a:schemeClr val="bg1">
                  <a:lumMod val="8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9" name="다이아몬드 8"/>
          <p:cNvSpPr/>
          <p:nvPr/>
        </p:nvSpPr>
        <p:spPr>
          <a:xfrm>
            <a:off x="625005" y="1314025"/>
            <a:ext cx="952754" cy="926917"/>
          </a:xfrm>
          <a:prstGeom prst="diamond">
            <a:avLst/>
          </a:prstGeom>
          <a:noFill/>
          <a:ln w="666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29488" y="1528234"/>
            <a:ext cx="218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spc="-1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동문회 소개</a:t>
            </a:r>
            <a:endParaRPr lang="ko-KR" altLang="en-US" sz="2800" spc="-100" baseline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63641" y="2420027"/>
            <a:ext cx="2879853" cy="1885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동문회 소개</a:t>
            </a: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동문회장 소개</a:t>
            </a: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동문회 임원 소개</a:t>
            </a: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동문회 발전위원 소개</a:t>
            </a:r>
            <a:r>
              <a:rPr lang="en-US" altLang="ko-KR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14091" y="1515873"/>
            <a:ext cx="78490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spc="-100" baseline="0" dirty="0">
                <a:solidFill>
                  <a:schemeClr val="bg1">
                    <a:lumMod val="8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02</a:t>
            </a:r>
            <a:endParaRPr lang="ko-KR" altLang="en-US" sz="2800" b="1" spc="-100" baseline="0" dirty="0">
              <a:solidFill>
                <a:schemeClr val="bg1">
                  <a:lumMod val="8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3" name="다이아몬드 12"/>
          <p:cNvSpPr/>
          <p:nvPr/>
        </p:nvSpPr>
        <p:spPr>
          <a:xfrm>
            <a:off x="3736505" y="1314025"/>
            <a:ext cx="952754" cy="926917"/>
          </a:xfrm>
          <a:prstGeom prst="diamond">
            <a:avLst/>
          </a:prstGeom>
          <a:noFill/>
          <a:ln w="666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40988" y="1528234"/>
            <a:ext cx="218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spc="-100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추진사업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13975" y="2384219"/>
            <a:ext cx="3656392" cy="2808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상반기 네트워킹 데이 </a:t>
            </a:r>
            <a:r>
              <a:rPr lang="en-US" altLang="ko-KR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등산대회</a:t>
            </a:r>
            <a:r>
              <a:rPr lang="en-US" altLang="ko-KR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동문 기업탐방</a:t>
            </a: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상반기 네트워킹 데이 </a:t>
            </a:r>
            <a:r>
              <a:rPr lang="en-US" altLang="ko-KR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골프대회</a:t>
            </a:r>
            <a:r>
              <a:rPr lang="en-US" altLang="ko-KR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동문 비즈니스  </a:t>
            </a:r>
            <a:r>
              <a:rPr lang="ko-KR" altLang="en-US" sz="2000" spc="-200" dirty="0" err="1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매칭데이</a:t>
            </a: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spc="-200" dirty="0">
                <a:solidFill>
                  <a:schemeClr val="bg1">
                    <a:lumMod val="8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 동문 송년의 밤</a:t>
            </a: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000" spc="-200" dirty="0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47791" y="1515873"/>
            <a:ext cx="784909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spc="-100" baseline="0" dirty="0">
                <a:solidFill>
                  <a:schemeClr val="bg1">
                    <a:lumMod val="8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03</a:t>
            </a:r>
            <a:endParaRPr lang="ko-KR" altLang="en-US" sz="2800" b="1" spc="-100" baseline="0" dirty="0">
              <a:solidFill>
                <a:schemeClr val="bg1">
                  <a:lumMod val="8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7" name="다이아몬드 16"/>
          <p:cNvSpPr/>
          <p:nvPr/>
        </p:nvSpPr>
        <p:spPr>
          <a:xfrm>
            <a:off x="6670205" y="1314025"/>
            <a:ext cx="952754" cy="926917"/>
          </a:xfrm>
          <a:prstGeom prst="diamond">
            <a:avLst/>
          </a:prstGeom>
          <a:noFill/>
          <a:ln w="666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674688" y="1515873"/>
            <a:ext cx="2182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spc="-100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Q</a:t>
            </a:r>
            <a:r>
              <a:rPr lang="en-US" altLang="ko-KR" sz="2400" spc="-100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&amp;</a:t>
            </a:r>
            <a:r>
              <a:rPr lang="en-US" altLang="ko-KR" sz="2800" spc="-100" baseline="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A</a:t>
            </a:r>
            <a:endParaRPr lang="ko-KR" altLang="en-US" sz="2800" spc="-100" baseline="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36505" y="256925"/>
            <a:ext cx="42338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학과 동문회와 함께하는 총 동문회</a:t>
            </a:r>
          </a:p>
        </p:txBody>
      </p:sp>
    </p:spTree>
    <p:extLst>
      <p:ext uri="{BB962C8B-B14F-4D97-AF65-F5344CB8AC3E}">
        <p14:creationId xmlns:p14="http://schemas.microsoft.com/office/powerpoint/2010/main" val="2831655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3C222DA2-185B-45FF-8795-F8EDD69C43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2023</a:t>
            </a:r>
            <a:r>
              <a:rPr lang="ko-KR" altLang="en-US" dirty="0"/>
              <a:t>년도 연간 사업 계획안 </a:t>
            </a:r>
          </a:p>
        </p:txBody>
      </p:sp>
      <p:sp>
        <p:nvSpPr>
          <p:cNvPr id="3" name="텍스트 개체 틀 1">
            <a:extLst>
              <a:ext uri="{FF2B5EF4-FFF2-40B4-BE49-F238E27FC236}">
                <a16:creationId xmlns:a16="http://schemas.microsoft.com/office/drawing/2014/main" id="{5A69B691-F494-4AC6-B7B8-8374E0A9FA91}"/>
              </a:ext>
            </a:extLst>
          </p:cNvPr>
          <p:cNvSpPr txBox="1">
            <a:spLocks/>
          </p:cNvSpPr>
          <p:nvPr/>
        </p:nvSpPr>
        <p:spPr>
          <a:xfrm>
            <a:off x="1862502" y="3113414"/>
            <a:ext cx="5670812" cy="4581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b="0" kern="1200" spc="-100" baseline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800" spc="-150" dirty="0">
                <a:solidFill>
                  <a:schemeClr val="bg1"/>
                </a:solidFill>
              </a:rPr>
              <a:t>○ 총 동문회  소개</a:t>
            </a:r>
          </a:p>
          <a:p>
            <a:r>
              <a:rPr lang="ko-KR" altLang="en-US" sz="2800" spc="-150" dirty="0">
                <a:solidFill>
                  <a:schemeClr val="bg1"/>
                </a:solidFill>
              </a:rPr>
              <a:t>○ 총 동문회장  소개</a:t>
            </a:r>
          </a:p>
          <a:p>
            <a:r>
              <a:rPr lang="ko-KR" altLang="en-US" sz="2800" spc="-150" dirty="0">
                <a:solidFill>
                  <a:schemeClr val="bg1"/>
                </a:solidFill>
              </a:rPr>
              <a:t>○ 총 동문회 임원  소개</a:t>
            </a:r>
            <a:endParaRPr lang="en-US" altLang="ko-KR" sz="2800" spc="-150" dirty="0">
              <a:solidFill>
                <a:schemeClr val="bg1"/>
              </a:solidFill>
            </a:endParaRPr>
          </a:p>
          <a:p>
            <a:r>
              <a:rPr lang="ko-KR" altLang="en-US" sz="2800" spc="-150" dirty="0">
                <a:solidFill>
                  <a:schemeClr val="bg1"/>
                </a:solidFill>
              </a:rPr>
              <a:t>○</a:t>
            </a:r>
            <a:r>
              <a:rPr lang="en-US" altLang="ko-KR" sz="2800" spc="-150" dirty="0">
                <a:solidFill>
                  <a:schemeClr val="bg1"/>
                </a:solidFill>
              </a:rPr>
              <a:t> </a:t>
            </a:r>
            <a:r>
              <a:rPr lang="ko-KR" altLang="en-US" sz="2800" spc="-150" dirty="0">
                <a:solidFill>
                  <a:schemeClr val="bg1"/>
                </a:solidFill>
              </a:rPr>
              <a:t>총 동문회 상임고문 및 자문위원 소개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B33CC3-3806-401A-9088-4AD3BAC1B62B}"/>
              </a:ext>
            </a:extLst>
          </p:cNvPr>
          <p:cNvSpPr txBox="1"/>
          <p:nvPr/>
        </p:nvSpPr>
        <p:spPr>
          <a:xfrm>
            <a:off x="7318375" y="1535185"/>
            <a:ext cx="1617531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700" dirty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r>
            <a:endParaRPr lang="ko-KR" altLang="en-US" sz="287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4803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대각선 방향의 모서리가 잘린 사각형 15"/>
          <p:cNvSpPr/>
          <p:nvPr/>
        </p:nvSpPr>
        <p:spPr>
          <a:xfrm>
            <a:off x="742933" y="2124006"/>
            <a:ext cx="2346739" cy="2346739"/>
          </a:xfrm>
          <a:prstGeom prst="snip2DiagRect">
            <a:avLst>
              <a:gd name="adj1" fmla="val 17198"/>
              <a:gd name="adj2" fmla="val 16667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나눔고딕" panose="020D0604000000000000" pitchFamily="50" charset="-127"/>
            </a:endParaRPr>
          </a:p>
        </p:txBody>
      </p:sp>
      <p:pic>
        <p:nvPicPr>
          <p:cNvPr id="22" name="그림 2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836302" y="2217375"/>
            <a:ext cx="2160000" cy="2160000"/>
          </a:xfrm>
          <a:prstGeom prst="snip2DiagRect">
            <a:avLst>
              <a:gd name="adj1" fmla="val 16757"/>
              <a:gd name="adj2" fmla="val 16667"/>
            </a:avLst>
          </a:prstGeom>
        </p:spPr>
      </p:pic>
      <p:sp>
        <p:nvSpPr>
          <p:cNvPr id="17" name="TextBox 16"/>
          <p:cNvSpPr txBox="1"/>
          <p:nvPr/>
        </p:nvSpPr>
        <p:spPr>
          <a:xfrm>
            <a:off x="649563" y="4704972"/>
            <a:ext cx="2346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학과간 소통</a:t>
            </a:r>
          </a:p>
        </p:txBody>
      </p:sp>
      <p:sp>
        <p:nvSpPr>
          <p:cNvPr id="13" name="대각선 방향의 모서리가 잘린 사각형 12"/>
          <p:cNvSpPr/>
          <p:nvPr/>
        </p:nvSpPr>
        <p:spPr>
          <a:xfrm>
            <a:off x="3755368" y="2124006"/>
            <a:ext cx="2346739" cy="2346739"/>
          </a:xfrm>
          <a:prstGeom prst="snip2DiagRect">
            <a:avLst>
              <a:gd name="adj1" fmla="val 17198"/>
              <a:gd name="adj2" fmla="val 16667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나눔고딕" panose="020D0604000000000000" pitchFamily="50" charset="-127"/>
            </a:endParaRPr>
          </a:p>
        </p:txBody>
      </p:sp>
      <p:pic>
        <p:nvPicPr>
          <p:cNvPr id="14" name="그림 13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848737" y="2217375"/>
            <a:ext cx="2160000" cy="2160000"/>
          </a:xfrm>
          <a:prstGeom prst="snip2DiagRect">
            <a:avLst>
              <a:gd name="adj1" fmla="val 16757"/>
              <a:gd name="adj2" fmla="val 16667"/>
            </a:avLst>
          </a:prstGeom>
        </p:spPr>
      </p:pic>
      <p:sp>
        <p:nvSpPr>
          <p:cNvPr id="18" name="TextBox 17"/>
          <p:cNvSpPr txBox="1"/>
          <p:nvPr/>
        </p:nvSpPr>
        <p:spPr>
          <a:xfrm>
            <a:off x="3848737" y="4672042"/>
            <a:ext cx="2346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학과간 </a:t>
            </a:r>
            <a:r>
              <a:rPr lang="ko-KR" altLang="en-US" sz="32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화합</a:t>
            </a:r>
          </a:p>
        </p:txBody>
      </p:sp>
      <p:sp>
        <p:nvSpPr>
          <p:cNvPr id="15" name="대각선 방향의 모서리가 잘린 사각형 14"/>
          <p:cNvSpPr/>
          <p:nvPr/>
        </p:nvSpPr>
        <p:spPr>
          <a:xfrm>
            <a:off x="6767803" y="2124006"/>
            <a:ext cx="2346739" cy="2346739"/>
          </a:xfrm>
          <a:prstGeom prst="snip2DiagRect">
            <a:avLst>
              <a:gd name="adj1" fmla="val 17198"/>
              <a:gd name="adj2" fmla="val 166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나눔고딕" panose="020D0604000000000000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2517" y="2265334"/>
            <a:ext cx="2117311" cy="2064083"/>
          </a:xfrm>
          <a:prstGeom prst="snip2DiagRect">
            <a:avLst>
              <a:gd name="adj1" fmla="val 16757"/>
              <a:gd name="adj2" fmla="val 16667"/>
            </a:avLst>
          </a:prstGeom>
        </p:spPr>
      </p:pic>
      <p:sp>
        <p:nvSpPr>
          <p:cNvPr id="25" name="TextBox 24"/>
          <p:cNvSpPr txBox="1"/>
          <p:nvPr/>
        </p:nvSpPr>
        <p:spPr>
          <a:xfrm>
            <a:off x="6767804" y="4672042"/>
            <a:ext cx="2488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학과간 배려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/>
              <a:t>총 동문회 소개</a:t>
            </a:r>
          </a:p>
        </p:txBody>
      </p:sp>
    </p:spTree>
    <p:extLst>
      <p:ext uri="{BB962C8B-B14F-4D97-AF65-F5344CB8AC3E}">
        <p14:creationId xmlns:p14="http://schemas.microsoft.com/office/powerpoint/2010/main" val="3127098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/>
        </p:nvCxnSpPr>
        <p:spPr>
          <a:xfrm>
            <a:off x="246906" y="1302971"/>
            <a:ext cx="3614057" cy="0"/>
          </a:xfrm>
          <a:prstGeom prst="line">
            <a:avLst/>
          </a:prstGeom>
          <a:ln w="12700">
            <a:solidFill>
              <a:schemeClr val="accent1">
                <a:lumMod val="40000"/>
                <a:lumOff val="60000"/>
              </a:schemeClr>
            </a:solidFill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2192" y="745543"/>
            <a:ext cx="4262211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회장 인사말</a:t>
            </a:r>
            <a:endParaRPr lang="en-US" altLang="ko-KR" sz="44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46268" y="1294733"/>
            <a:ext cx="64628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46268" y="1311209"/>
            <a:ext cx="6254982" cy="483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존경하고 사랑하는 선후배 동문님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 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34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 동문회장을 맡게 된 김용범 인사 드립니다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5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요즈음 안팎으로 어렵고 힘든 시기를 겪고 있는 가운데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여러 가지로 불민한 제가 </a:t>
            </a:r>
            <a:r>
              <a:rPr lang="ko-KR" altLang="en-US" sz="1150" dirty="0" err="1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총동문회장의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책임을 맡아 더 잘해야 한다는 걱정에 앞섭니다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제가 졸업한 지도 벌써 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년이 되어갑니다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저는 졸업 이후에 제가 경희대학 경영대학원의 동문</a:t>
            </a:r>
            <a:b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이라는데 더욱 자부심을 갖게 되었습니다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저는 제 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34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 총 동문회장으로서 앞으로 우리 동문들의 네트워크 형성을 목표로 하고 화합과 배려를</a:t>
            </a:r>
            <a:b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바탕으로 소통할 수 있는 동문회를 만들겠습니다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또한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 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우리 총 동문회가 지속적으로 발전할 수 있도록 기틀을 다 잡는데 총력을 기울이겠습니다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이를 통해 동문의 위상을 높이고 동문간의 소속감은 물론 서로 발전할 수 있도록 노력하겠습니다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5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 동문회 업무를 맡아 하는 과정에서 많은 선후배님들의 격려와 협조가 제게 많은 힘이 될 것입니다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앞으로 많은 도움 부탁 드립니다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새로이 발 돋음 하는 우리 경희대학 서비스경영 총 동문회를 많이 기대해주시고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응원해 주십시오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올한해도  동문 여러분들의 평안과 안녕을 기원합니다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5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감사합니다</a:t>
            </a:r>
            <a:r>
              <a:rPr lang="en-US" altLang="ko-KR" sz="115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01849" y="5364925"/>
            <a:ext cx="4691877" cy="739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경희대학교 경영대학원 </a:t>
            </a:r>
            <a:r>
              <a:rPr lang="en-US" altLang="ko-KR" sz="12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34</a:t>
            </a:r>
            <a:r>
              <a:rPr lang="ko-KR" altLang="en-US" sz="12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 총 동문회장  </a:t>
            </a:r>
            <a:r>
              <a:rPr lang="ko-KR" altLang="en-US" sz="3200" dirty="0">
                <a:solidFill>
                  <a:schemeClr val="accent5">
                    <a:lumMod val="60000"/>
                    <a:lumOff val="40000"/>
                  </a:schemeClr>
                </a:solidFill>
                <a:latin typeface="나눔고딕 ExtraBold" panose="020D0904000000000000" pitchFamily="50" charset="-127"/>
                <a:ea typeface="문체부 제목 돋음체" panose="020B0609000101010101" pitchFamily="49" charset="-127"/>
              </a:rPr>
              <a:t>김 용범</a:t>
            </a:r>
            <a:endParaRPr lang="en-US" altLang="ko-KR" sz="6000" dirty="0">
              <a:solidFill>
                <a:schemeClr val="accent5">
                  <a:lumMod val="60000"/>
                  <a:lumOff val="40000"/>
                </a:schemeClr>
              </a:solidFill>
              <a:latin typeface="나눔고딕 ExtraBold" panose="020D0904000000000000" pitchFamily="50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/>
              <a:t>동문회장 소개</a:t>
            </a:r>
          </a:p>
        </p:txBody>
      </p:sp>
    </p:spTree>
    <p:extLst>
      <p:ext uri="{BB962C8B-B14F-4D97-AF65-F5344CB8AC3E}">
        <p14:creationId xmlns:p14="http://schemas.microsoft.com/office/powerpoint/2010/main" val="3129217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>
          <a:xfrm>
            <a:off x="346074" y="189083"/>
            <a:ext cx="7631855" cy="458199"/>
          </a:xfrm>
        </p:spPr>
        <p:txBody>
          <a:bodyPr/>
          <a:lstStyle/>
          <a:p>
            <a:r>
              <a:rPr lang="ko-KR" altLang="en-US" dirty="0"/>
              <a:t>동문회 임원 및 상임고문 발전위원회 소개</a:t>
            </a:r>
          </a:p>
        </p:txBody>
      </p:sp>
    </p:spTree>
    <p:extLst>
      <p:ext uri="{BB962C8B-B14F-4D97-AF65-F5344CB8AC3E}">
        <p14:creationId xmlns:p14="http://schemas.microsoft.com/office/powerpoint/2010/main" val="2972324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3" name="직선 연결선 152">
            <a:extLst>
              <a:ext uri="{FF2B5EF4-FFF2-40B4-BE49-F238E27FC236}">
                <a16:creationId xmlns:a16="http://schemas.microsoft.com/office/drawing/2014/main" id="{F1196C32-CED7-4541-BEBA-F839521B0C8C}"/>
              </a:ext>
            </a:extLst>
          </p:cNvPr>
          <p:cNvCxnSpPr>
            <a:cxnSpLocks/>
            <a:endCxn id="173" idx="0"/>
          </p:cNvCxnSpPr>
          <p:nvPr/>
        </p:nvCxnSpPr>
        <p:spPr>
          <a:xfrm flipH="1" flipV="1">
            <a:off x="7661257" y="3793402"/>
            <a:ext cx="8227" cy="143286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>
            <a:extLst>
              <a:ext uri="{FF2B5EF4-FFF2-40B4-BE49-F238E27FC236}">
                <a16:creationId xmlns:a16="http://schemas.microsoft.com/office/drawing/2014/main" id="{95291939-CBA8-496A-83BD-A540FE3F305C}"/>
              </a:ext>
            </a:extLst>
          </p:cNvPr>
          <p:cNvCxnSpPr>
            <a:cxnSpLocks/>
          </p:cNvCxnSpPr>
          <p:nvPr/>
        </p:nvCxnSpPr>
        <p:spPr>
          <a:xfrm flipV="1">
            <a:off x="2265672" y="3669097"/>
            <a:ext cx="0" cy="33964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직선 연결선 161">
            <a:extLst>
              <a:ext uri="{FF2B5EF4-FFF2-40B4-BE49-F238E27FC236}">
                <a16:creationId xmlns:a16="http://schemas.microsoft.com/office/drawing/2014/main" id="{7C00B673-248B-4F0F-9A04-699C23AEB7EC}"/>
              </a:ext>
            </a:extLst>
          </p:cNvPr>
          <p:cNvCxnSpPr>
            <a:cxnSpLocks/>
          </p:cNvCxnSpPr>
          <p:nvPr/>
        </p:nvCxnSpPr>
        <p:spPr>
          <a:xfrm>
            <a:off x="4784977" y="2754522"/>
            <a:ext cx="379041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>
            <a:extLst>
              <a:ext uri="{FF2B5EF4-FFF2-40B4-BE49-F238E27FC236}">
                <a16:creationId xmlns:a16="http://schemas.microsoft.com/office/drawing/2014/main" id="{B779B785-D3BD-4573-9A80-5A059F2A8EFD}"/>
              </a:ext>
            </a:extLst>
          </p:cNvPr>
          <p:cNvCxnSpPr>
            <a:cxnSpLocks/>
          </p:cNvCxnSpPr>
          <p:nvPr/>
        </p:nvCxnSpPr>
        <p:spPr>
          <a:xfrm flipV="1">
            <a:off x="880618" y="2760052"/>
            <a:ext cx="0" cy="59516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30">
            <a:extLst>
              <a:ext uri="{FF2B5EF4-FFF2-40B4-BE49-F238E27FC236}">
                <a16:creationId xmlns:a16="http://schemas.microsoft.com/office/drawing/2014/main" id="{8411BBD9-9F0D-4C9C-8E06-6A8695106029}"/>
              </a:ext>
            </a:extLst>
          </p:cNvPr>
          <p:cNvCxnSpPr>
            <a:cxnSpLocks/>
            <a:endCxn id="160" idx="4"/>
          </p:cNvCxnSpPr>
          <p:nvPr/>
        </p:nvCxnSpPr>
        <p:spPr>
          <a:xfrm flipV="1">
            <a:off x="905664" y="4045359"/>
            <a:ext cx="0" cy="185356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직선 연결선 150">
            <a:extLst>
              <a:ext uri="{FF2B5EF4-FFF2-40B4-BE49-F238E27FC236}">
                <a16:creationId xmlns:a16="http://schemas.microsoft.com/office/drawing/2014/main" id="{4BF82EC7-28A5-48BF-9A62-F56AE86D12A5}"/>
              </a:ext>
            </a:extLst>
          </p:cNvPr>
          <p:cNvCxnSpPr>
            <a:cxnSpLocks/>
            <a:endCxn id="159" idx="0"/>
          </p:cNvCxnSpPr>
          <p:nvPr/>
        </p:nvCxnSpPr>
        <p:spPr>
          <a:xfrm flipV="1">
            <a:off x="2475289" y="3946382"/>
            <a:ext cx="0" cy="75984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>
            <a:extLst>
              <a:ext uri="{FF2B5EF4-FFF2-40B4-BE49-F238E27FC236}">
                <a16:creationId xmlns:a16="http://schemas.microsoft.com/office/drawing/2014/main" id="{6C395AB1-6486-49C2-89E8-E3F6FC325720}"/>
              </a:ext>
            </a:extLst>
          </p:cNvPr>
          <p:cNvCxnSpPr>
            <a:cxnSpLocks/>
            <a:endCxn id="159" idx="6"/>
          </p:cNvCxnSpPr>
          <p:nvPr/>
        </p:nvCxnSpPr>
        <p:spPr>
          <a:xfrm>
            <a:off x="916766" y="3991750"/>
            <a:ext cx="1608826" cy="49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직선 연결선 86">
            <a:extLst>
              <a:ext uri="{FF2B5EF4-FFF2-40B4-BE49-F238E27FC236}">
                <a16:creationId xmlns:a16="http://schemas.microsoft.com/office/drawing/2014/main" id="{E557D35E-7A41-45C6-84A2-5DCD55F1D985}"/>
              </a:ext>
            </a:extLst>
          </p:cNvPr>
          <p:cNvCxnSpPr>
            <a:cxnSpLocks/>
            <a:endCxn id="79" idx="4"/>
          </p:cNvCxnSpPr>
          <p:nvPr/>
        </p:nvCxnSpPr>
        <p:spPr>
          <a:xfrm flipV="1">
            <a:off x="4783721" y="1706266"/>
            <a:ext cx="4258" cy="196622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>
            <a:extLst>
              <a:ext uri="{FF2B5EF4-FFF2-40B4-BE49-F238E27FC236}">
                <a16:creationId xmlns:a16="http://schemas.microsoft.com/office/drawing/2014/main" id="{0A2620F7-E72D-48A4-9449-8A0A8A2013CF}"/>
              </a:ext>
            </a:extLst>
          </p:cNvPr>
          <p:cNvCxnSpPr>
            <a:cxnSpLocks/>
          </p:cNvCxnSpPr>
          <p:nvPr/>
        </p:nvCxnSpPr>
        <p:spPr>
          <a:xfrm flipV="1">
            <a:off x="1058779" y="1675745"/>
            <a:ext cx="866" cy="23777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직선 연결선 103">
            <a:extLst>
              <a:ext uri="{FF2B5EF4-FFF2-40B4-BE49-F238E27FC236}">
                <a16:creationId xmlns:a16="http://schemas.microsoft.com/office/drawing/2014/main" id="{3BBC8E42-5047-4E7B-9FBF-BF1225F825D9}"/>
              </a:ext>
            </a:extLst>
          </p:cNvPr>
          <p:cNvCxnSpPr>
            <a:cxnSpLocks/>
            <a:endCxn id="73" idx="4"/>
          </p:cNvCxnSpPr>
          <p:nvPr/>
        </p:nvCxnSpPr>
        <p:spPr>
          <a:xfrm flipV="1">
            <a:off x="7055550" y="1694108"/>
            <a:ext cx="0" cy="23451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사각형: 둥근 모서리 102">
            <a:extLst>
              <a:ext uri="{FF2B5EF4-FFF2-40B4-BE49-F238E27FC236}">
                <a16:creationId xmlns:a16="http://schemas.microsoft.com/office/drawing/2014/main" id="{2356E07A-65C6-49B6-8F0B-534EEB00F1C6}"/>
              </a:ext>
            </a:extLst>
          </p:cNvPr>
          <p:cNvSpPr/>
          <p:nvPr/>
        </p:nvSpPr>
        <p:spPr>
          <a:xfrm>
            <a:off x="6162834" y="1815941"/>
            <a:ext cx="2362172" cy="29889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894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ko-KR" altLang="en-US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황선미</a:t>
            </a:r>
            <a:r>
              <a:rPr lang="en-US" altLang="ko-KR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),</a:t>
            </a:r>
            <a:r>
              <a:rPr lang="ko-KR" altLang="en-US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이종원</a:t>
            </a:r>
            <a:r>
              <a:rPr lang="en-US" altLang="ko-KR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94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endParaRPr lang="ko-KR" altLang="en-US" sz="894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01" name="사각형: 둥근 모서리 100">
            <a:extLst>
              <a:ext uri="{FF2B5EF4-FFF2-40B4-BE49-F238E27FC236}">
                <a16:creationId xmlns:a16="http://schemas.microsoft.com/office/drawing/2014/main" id="{7811FE0C-B1DF-4EC0-9F45-272ACB9EA5F1}"/>
              </a:ext>
            </a:extLst>
          </p:cNvPr>
          <p:cNvSpPr/>
          <p:nvPr/>
        </p:nvSpPr>
        <p:spPr>
          <a:xfrm>
            <a:off x="5595157" y="1820878"/>
            <a:ext cx="573741" cy="286352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60489E4A-DF17-4FED-AFEE-9BE521B0257E}"/>
              </a:ext>
            </a:extLst>
          </p:cNvPr>
          <p:cNvGrpSpPr/>
          <p:nvPr/>
        </p:nvGrpSpPr>
        <p:grpSpPr>
          <a:xfrm>
            <a:off x="3062366" y="1074323"/>
            <a:ext cx="3431487" cy="578799"/>
            <a:chOff x="2926080" y="2098221"/>
            <a:chExt cx="3257006" cy="1073604"/>
          </a:xfrm>
        </p:grpSpPr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0F6E0DB7-38D0-4FFE-B7E2-C98C2402B4C3}"/>
                </a:ext>
              </a:extLst>
            </p:cNvPr>
            <p:cNvSpPr/>
            <p:nvPr/>
          </p:nvSpPr>
          <p:spPr>
            <a:xfrm>
              <a:off x="2926080" y="2098221"/>
              <a:ext cx="3257006" cy="740229"/>
            </a:xfrm>
            <a:prstGeom prst="roundRect">
              <a:avLst>
                <a:gd name="adj" fmla="val 44902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 dirty="0"/>
            </a:p>
          </p:txBody>
        </p:sp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E95AD553-ED64-4DDF-95F7-EB9C2B7D68AB}"/>
                </a:ext>
              </a:extLst>
            </p:cNvPr>
            <p:cNvSpPr/>
            <p:nvPr/>
          </p:nvSpPr>
          <p:spPr>
            <a:xfrm>
              <a:off x="2934890" y="2700728"/>
              <a:ext cx="3248196" cy="152900"/>
            </a:xfrm>
            <a:custGeom>
              <a:avLst/>
              <a:gdLst>
                <a:gd name="connsiteX0" fmla="*/ 0 w 3145110"/>
                <a:gd name="connsiteY0" fmla="*/ 0 h 148048"/>
                <a:gd name="connsiteX1" fmla="*/ 3145110 w 3145110"/>
                <a:gd name="connsiteY1" fmla="*/ 0 h 148048"/>
                <a:gd name="connsiteX2" fmla="*/ 3144293 w 3145110"/>
                <a:gd name="connsiteY2" fmla="*/ 1506 h 148048"/>
                <a:gd name="connsiteX3" fmla="*/ 2868680 w 3145110"/>
                <a:gd name="connsiteY3" fmla="*/ 148048 h 148048"/>
                <a:gd name="connsiteX4" fmla="*/ 276430 w 3145110"/>
                <a:gd name="connsiteY4" fmla="*/ 148048 h 148048"/>
                <a:gd name="connsiteX5" fmla="*/ 817 w 3145110"/>
                <a:gd name="connsiteY5" fmla="*/ 1506 h 1480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45110" h="148048">
                  <a:moveTo>
                    <a:pt x="0" y="0"/>
                  </a:moveTo>
                  <a:lnTo>
                    <a:pt x="3145110" y="0"/>
                  </a:lnTo>
                  <a:lnTo>
                    <a:pt x="3144293" y="1506"/>
                  </a:lnTo>
                  <a:cubicBezTo>
                    <a:pt x="3084562" y="89919"/>
                    <a:pt x="2983410" y="148048"/>
                    <a:pt x="2868680" y="148048"/>
                  </a:cubicBezTo>
                  <a:lnTo>
                    <a:pt x="276430" y="148048"/>
                  </a:lnTo>
                  <a:cubicBezTo>
                    <a:pt x="161701" y="148048"/>
                    <a:pt x="60548" y="89919"/>
                    <a:pt x="817" y="150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/>
            </a:p>
          </p:txBody>
        </p:sp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AAE4BA40-CCC5-4FF5-B554-50DB6654672E}"/>
                </a:ext>
              </a:extLst>
            </p:cNvPr>
            <p:cNvSpPr/>
            <p:nvPr/>
          </p:nvSpPr>
          <p:spPr>
            <a:xfrm rot="10800000">
              <a:off x="4425995" y="2847975"/>
              <a:ext cx="276225" cy="323850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63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4B7B4E15-A120-4758-AA96-3B5D4B4E5A8E}"/>
              </a:ext>
            </a:extLst>
          </p:cNvPr>
          <p:cNvSpPr txBox="1"/>
          <p:nvPr/>
        </p:nvSpPr>
        <p:spPr>
          <a:xfrm>
            <a:off x="3210495" y="1106272"/>
            <a:ext cx="3198253" cy="304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sz="1600">
                <a:solidFill>
                  <a:schemeClr val="bg2">
                    <a:lumMod val="50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defRPr>
            </a:lvl1pPr>
          </a:lstStyle>
          <a:p>
            <a:r>
              <a:rPr lang="ko-KR" altLang="en-US" sz="1381" b="1" dirty="0">
                <a:latin typeface="궁서체" panose="02030609000101010101" pitchFamily="17" charset="-127"/>
                <a:ea typeface="궁서체" panose="02030609000101010101" pitchFamily="17" charset="-127"/>
              </a:rPr>
              <a:t>김용범 </a:t>
            </a:r>
            <a:r>
              <a:rPr lang="ko-KR" altLang="en-US" sz="1381" b="1" dirty="0" err="1">
                <a:latin typeface="궁서체" panose="02030609000101010101" pitchFamily="17" charset="-127"/>
                <a:ea typeface="궁서체" panose="02030609000101010101" pitchFamily="17" charset="-127"/>
              </a:rPr>
              <a:t>총동문회장</a:t>
            </a:r>
            <a:r>
              <a:rPr lang="ko-KR" altLang="en-US" sz="1381" b="1" dirty="0"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  <a:r>
              <a:rPr lang="en-US" altLang="ko-KR" sz="1381" b="1" dirty="0"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1381" b="1" dirty="0"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1381" b="1" dirty="0"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1381" b="1" dirty="0"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cxnSp>
        <p:nvCxnSpPr>
          <p:cNvPr id="65" name="직선 연결선 64">
            <a:extLst>
              <a:ext uri="{FF2B5EF4-FFF2-40B4-BE49-F238E27FC236}">
                <a16:creationId xmlns:a16="http://schemas.microsoft.com/office/drawing/2014/main" id="{A9CFAB60-80DA-4FCC-95C9-0D38FCA6F709}"/>
              </a:ext>
            </a:extLst>
          </p:cNvPr>
          <p:cNvCxnSpPr>
            <a:cxnSpLocks/>
          </p:cNvCxnSpPr>
          <p:nvPr/>
        </p:nvCxnSpPr>
        <p:spPr>
          <a:xfrm>
            <a:off x="1025178" y="1629407"/>
            <a:ext cx="6088908" cy="116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타원 78">
            <a:extLst>
              <a:ext uri="{FF2B5EF4-FFF2-40B4-BE49-F238E27FC236}">
                <a16:creationId xmlns:a16="http://schemas.microsoft.com/office/drawing/2014/main" id="{6DEAAD21-ECDE-4099-BE44-E41E0EF41CCB}"/>
              </a:ext>
            </a:extLst>
          </p:cNvPr>
          <p:cNvSpPr/>
          <p:nvPr/>
        </p:nvSpPr>
        <p:spPr>
          <a:xfrm>
            <a:off x="4737676" y="1605660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 dirty="0"/>
          </a:p>
        </p:txBody>
      </p:sp>
      <p:sp>
        <p:nvSpPr>
          <p:cNvPr id="73" name="타원 72">
            <a:extLst>
              <a:ext uri="{FF2B5EF4-FFF2-40B4-BE49-F238E27FC236}">
                <a16:creationId xmlns:a16="http://schemas.microsoft.com/office/drawing/2014/main" id="{798B1D76-249D-4757-BA9E-74C525F77F24}"/>
              </a:ext>
            </a:extLst>
          </p:cNvPr>
          <p:cNvSpPr/>
          <p:nvPr/>
        </p:nvSpPr>
        <p:spPr>
          <a:xfrm>
            <a:off x="7005247" y="1593502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72" name="타원 71">
            <a:extLst>
              <a:ext uri="{FF2B5EF4-FFF2-40B4-BE49-F238E27FC236}">
                <a16:creationId xmlns:a16="http://schemas.microsoft.com/office/drawing/2014/main" id="{96CC519B-A845-44F6-94B0-8A1ACDA3E96A}"/>
              </a:ext>
            </a:extLst>
          </p:cNvPr>
          <p:cNvSpPr/>
          <p:nvPr/>
        </p:nvSpPr>
        <p:spPr>
          <a:xfrm>
            <a:off x="1023974" y="1566962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93" name="타원 92">
            <a:extLst>
              <a:ext uri="{FF2B5EF4-FFF2-40B4-BE49-F238E27FC236}">
                <a16:creationId xmlns:a16="http://schemas.microsoft.com/office/drawing/2014/main" id="{2F8E17B3-12D0-4DD9-9F0E-480BA84028AE}"/>
              </a:ext>
            </a:extLst>
          </p:cNvPr>
          <p:cNvSpPr/>
          <p:nvPr/>
        </p:nvSpPr>
        <p:spPr>
          <a:xfrm>
            <a:off x="847113" y="2667905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52AB45-E884-42D5-8B71-B763D7D1E56B}"/>
              </a:ext>
            </a:extLst>
          </p:cNvPr>
          <p:cNvSpPr txBox="1"/>
          <p:nvPr/>
        </p:nvSpPr>
        <p:spPr>
          <a:xfrm>
            <a:off x="2424016" y="511469"/>
            <a:ext cx="4541628" cy="3424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25" b="1" dirty="0">
                <a:solidFill>
                  <a:schemeClr val="bg1">
                    <a:lumMod val="65000"/>
                  </a:schemeClr>
                </a:solidFill>
              </a:rPr>
              <a:t>경희대학교 경영대학원 </a:t>
            </a:r>
            <a:r>
              <a:rPr lang="en-US" altLang="ko-KR" sz="1625" b="1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34</a:t>
            </a:r>
            <a:r>
              <a:rPr lang="ko-KR" altLang="en-US" sz="1625" b="1" dirty="0">
                <a:solidFill>
                  <a:schemeClr val="bg1">
                    <a:lumMod val="65000"/>
                  </a:schemeClr>
                </a:solidFill>
              </a:rPr>
              <a:t>대 </a:t>
            </a:r>
            <a:r>
              <a:rPr lang="ko-KR" altLang="en-US" sz="1625" b="1" dirty="0" err="1">
                <a:solidFill>
                  <a:schemeClr val="bg1">
                    <a:lumMod val="65000"/>
                  </a:schemeClr>
                </a:solidFill>
              </a:rPr>
              <a:t>총동문회</a:t>
            </a:r>
            <a:r>
              <a:rPr lang="ko-KR" altLang="en-US" sz="1625" b="1" dirty="0">
                <a:solidFill>
                  <a:schemeClr val="bg1">
                    <a:lumMod val="65000"/>
                  </a:schemeClr>
                </a:solidFill>
              </a:rPr>
              <a:t> 조직구성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81D53AD7-9C2B-4C11-9EB8-ACF479F067E2}"/>
              </a:ext>
            </a:extLst>
          </p:cNvPr>
          <p:cNvSpPr txBox="1"/>
          <p:nvPr/>
        </p:nvSpPr>
        <p:spPr>
          <a:xfrm>
            <a:off x="5403205" y="1811307"/>
            <a:ext cx="755335" cy="279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19" dirty="0">
                <a:solidFill>
                  <a:schemeClr val="bg2">
                    <a:lumMod val="50000"/>
                  </a:schemeClr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     </a:t>
            </a:r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감사</a:t>
            </a:r>
          </a:p>
        </p:txBody>
      </p:sp>
      <p:sp>
        <p:nvSpPr>
          <p:cNvPr id="105" name="사각형: 둥근 모서리 104">
            <a:extLst>
              <a:ext uri="{FF2B5EF4-FFF2-40B4-BE49-F238E27FC236}">
                <a16:creationId xmlns:a16="http://schemas.microsoft.com/office/drawing/2014/main" id="{3EC428A9-DDDA-4B3A-B817-9DFF7E2F4D91}"/>
              </a:ext>
            </a:extLst>
          </p:cNvPr>
          <p:cNvSpPr/>
          <p:nvPr/>
        </p:nvSpPr>
        <p:spPr>
          <a:xfrm>
            <a:off x="3507523" y="4389987"/>
            <a:ext cx="2546617" cy="22289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안상일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이기영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이선구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안동천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이용철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김은구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박재승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김옥경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현영석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이귀호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이은준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(E – M B A 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손유경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(E – M B A 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이흥로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(E – M B A )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서정훈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문화예술경영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김경희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 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경    영 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 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문재관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의료  경영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이희영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의료 경영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   </a:t>
            </a:r>
            <a:r>
              <a:rPr lang="ko-KR" altLang="en-US" sz="9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이희복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융합 경영</a:t>
            </a:r>
            <a:r>
              <a:rPr lang="en-US" altLang="ko-KR" sz="9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endParaRPr lang="en-US" altLang="ko-KR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endParaRPr lang="ko-KR" altLang="en-US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10" name="사각형: 둥근 모서리 109">
            <a:extLst>
              <a:ext uri="{FF2B5EF4-FFF2-40B4-BE49-F238E27FC236}">
                <a16:creationId xmlns:a16="http://schemas.microsoft.com/office/drawing/2014/main" id="{28C1122B-1409-4228-B73E-24387A9EA151}"/>
              </a:ext>
            </a:extLst>
          </p:cNvPr>
          <p:cNvSpPr/>
          <p:nvPr/>
        </p:nvSpPr>
        <p:spPr>
          <a:xfrm>
            <a:off x="4201914" y="3181879"/>
            <a:ext cx="1114326" cy="30013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11" name="사각형: 둥근 모서리 110">
            <a:extLst>
              <a:ext uri="{FF2B5EF4-FFF2-40B4-BE49-F238E27FC236}">
                <a16:creationId xmlns:a16="http://schemas.microsoft.com/office/drawing/2014/main" id="{32F63914-947C-4D37-989E-5644E8534E03}"/>
              </a:ext>
            </a:extLst>
          </p:cNvPr>
          <p:cNvSpPr/>
          <p:nvPr/>
        </p:nvSpPr>
        <p:spPr>
          <a:xfrm>
            <a:off x="4358175" y="2833809"/>
            <a:ext cx="827712" cy="315849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사무총장</a:t>
            </a:r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122" name="사각형: 둥근 모서리 121">
            <a:extLst>
              <a:ext uri="{FF2B5EF4-FFF2-40B4-BE49-F238E27FC236}">
                <a16:creationId xmlns:a16="http://schemas.microsoft.com/office/drawing/2014/main" id="{F720A9E2-B373-4FF6-8BAF-FE03637BC2B8}"/>
              </a:ext>
            </a:extLst>
          </p:cNvPr>
          <p:cNvSpPr/>
          <p:nvPr/>
        </p:nvSpPr>
        <p:spPr>
          <a:xfrm>
            <a:off x="1044693" y="1808813"/>
            <a:ext cx="2083462" cy="29885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23" name="사각형: 둥근 모서리 122">
            <a:extLst>
              <a:ext uri="{FF2B5EF4-FFF2-40B4-BE49-F238E27FC236}">
                <a16:creationId xmlns:a16="http://schemas.microsoft.com/office/drawing/2014/main" id="{2B437CBF-1B5B-462C-99D5-F4767BE31D82}"/>
              </a:ext>
            </a:extLst>
          </p:cNvPr>
          <p:cNvSpPr/>
          <p:nvPr/>
        </p:nvSpPr>
        <p:spPr>
          <a:xfrm>
            <a:off x="227913" y="1807058"/>
            <a:ext cx="846364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E2D4D1CB-08C2-4E3D-9F33-4EAF455B4A6F}"/>
              </a:ext>
            </a:extLst>
          </p:cNvPr>
          <p:cNvSpPr txBox="1"/>
          <p:nvPr/>
        </p:nvSpPr>
        <p:spPr>
          <a:xfrm>
            <a:off x="216491" y="1797885"/>
            <a:ext cx="867042" cy="27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상임고문</a:t>
            </a: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id="{ACB20BE5-A876-43B1-BC49-FE398B7AEB90}"/>
              </a:ext>
            </a:extLst>
          </p:cNvPr>
          <p:cNvSpPr/>
          <p:nvPr/>
        </p:nvSpPr>
        <p:spPr>
          <a:xfrm>
            <a:off x="672057" y="1786077"/>
            <a:ext cx="2715602" cy="282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75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김양호</a:t>
            </a:r>
            <a:r>
              <a:rPr lang="en-US" altLang="ko-KR" sz="975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75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교수</a:t>
            </a:r>
            <a:r>
              <a:rPr lang="en-US" altLang="ko-KR" sz="975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r>
              <a:rPr lang="ko-KR" altLang="en-US" sz="975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조좌진</a:t>
            </a:r>
            <a:r>
              <a:rPr lang="en-US" altLang="ko-KR" sz="975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75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경영</a:t>
            </a:r>
            <a:r>
              <a:rPr lang="en-US" altLang="ko-KR" sz="975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75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cxnSp>
        <p:nvCxnSpPr>
          <p:cNvPr id="132" name="직선 연결선 131">
            <a:extLst>
              <a:ext uri="{FF2B5EF4-FFF2-40B4-BE49-F238E27FC236}">
                <a16:creationId xmlns:a16="http://schemas.microsoft.com/office/drawing/2014/main" id="{153FB6D4-7E10-4ADB-803B-E173FEEE2C7C}"/>
              </a:ext>
            </a:extLst>
          </p:cNvPr>
          <p:cNvCxnSpPr>
            <a:cxnSpLocks/>
            <a:stCxn id="93" idx="6"/>
          </p:cNvCxnSpPr>
          <p:nvPr/>
        </p:nvCxnSpPr>
        <p:spPr>
          <a:xfrm>
            <a:off x="947719" y="2718208"/>
            <a:ext cx="3840260" cy="3478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직선 연결선 132">
            <a:extLst>
              <a:ext uri="{FF2B5EF4-FFF2-40B4-BE49-F238E27FC236}">
                <a16:creationId xmlns:a16="http://schemas.microsoft.com/office/drawing/2014/main" id="{62C640EB-0DED-4591-823A-68BB6E23BE5C}"/>
              </a:ext>
            </a:extLst>
          </p:cNvPr>
          <p:cNvCxnSpPr>
            <a:cxnSpLocks/>
          </p:cNvCxnSpPr>
          <p:nvPr/>
        </p:nvCxnSpPr>
        <p:spPr>
          <a:xfrm flipV="1">
            <a:off x="2873650" y="2728259"/>
            <a:ext cx="0" cy="71924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타원 133">
            <a:extLst>
              <a:ext uri="{FF2B5EF4-FFF2-40B4-BE49-F238E27FC236}">
                <a16:creationId xmlns:a16="http://schemas.microsoft.com/office/drawing/2014/main" id="{16CEB120-F5E4-46CF-A8F9-DBECCE0C831D}"/>
              </a:ext>
            </a:extLst>
          </p:cNvPr>
          <p:cNvSpPr/>
          <p:nvPr/>
        </p:nvSpPr>
        <p:spPr>
          <a:xfrm>
            <a:off x="2830317" y="2668185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135" name="사각형: 둥근 모서리 134">
            <a:extLst>
              <a:ext uri="{FF2B5EF4-FFF2-40B4-BE49-F238E27FC236}">
                <a16:creationId xmlns:a16="http://schemas.microsoft.com/office/drawing/2014/main" id="{6A1A0B8E-2AB1-42BD-B5DE-F635AAA068F3}"/>
              </a:ext>
            </a:extLst>
          </p:cNvPr>
          <p:cNvSpPr/>
          <p:nvPr/>
        </p:nvSpPr>
        <p:spPr>
          <a:xfrm>
            <a:off x="8528045" y="2816226"/>
            <a:ext cx="1198955" cy="27905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이영진</a:t>
            </a:r>
            <a:r>
              <a:rPr lang="en-US" altLang="ko-KR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융합경영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36" name="사각형: 둥근 모서리 135">
            <a:extLst>
              <a:ext uri="{FF2B5EF4-FFF2-40B4-BE49-F238E27FC236}">
                <a16:creationId xmlns:a16="http://schemas.microsoft.com/office/drawing/2014/main" id="{EAFEE5A7-59DB-445F-BE7B-DB617B7D1BC7}"/>
              </a:ext>
            </a:extLst>
          </p:cNvPr>
          <p:cNvSpPr/>
          <p:nvPr/>
        </p:nvSpPr>
        <p:spPr>
          <a:xfrm>
            <a:off x="7833896" y="2814251"/>
            <a:ext cx="751436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골프회장</a:t>
            </a:r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875B5370-14FC-4487-80D3-C0E1D0E67F6A}"/>
              </a:ext>
            </a:extLst>
          </p:cNvPr>
          <p:cNvSpPr/>
          <p:nvPr/>
        </p:nvSpPr>
        <p:spPr>
          <a:xfrm>
            <a:off x="1834410" y="4514001"/>
            <a:ext cx="1293743" cy="60354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은성완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1000" b="1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08" name="사각형: 둥근 모서리 107">
            <a:extLst>
              <a:ext uri="{FF2B5EF4-FFF2-40B4-BE49-F238E27FC236}">
                <a16:creationId xmlns:a16="http://schemas.microsoft.com/office/drawing/2014/main" id="{9FCBE080-453F-4992-B154-A26AEFAA62A3}"/>
              </a:ext>
            </a:extLst>
          </p:cNvPr>
          <p:cNvSpPr/>
          <p:nvPr/>
        </p:nvSpPr>
        <p:spPr>
          <a:xfrm>
            <a:off x="1861369" y="4114716"/>
            <a:ext cx="1179948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2EFE18F0-840A-4256-BACA-944997D8E9DB}"/>
              </a:ext>
            </a:extLst>
          </p:cNvPr>
          <p:cNvSpPr txBox="1"/>
          <p:nvPr/>
        </p:nvSpPr>
        <p:spPr>
          <a:xfrm>
            <a:off x="1835501" y="4110605"/>
            <a:ext cx="1195581" cy="27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재무 국장</a:t>
            </a:r>
          </a:p>
        </p:txBody>
      </p:sp>
      <p:sp>
        <p:nvSpPr>
          <p:cNvPr id="127" name="사각형: 둥근 모서리 126">
            <a:extLst>
              <a:ext uri="{FF2B5EF4-FFF2-40B4-BE49-F238E27FC236}">
                <a16:creationId xmlns:a16="http://schemas.microsoft.com/office/drawing/2014/main" id="{8DBECB37-52D7-41EC-9CD9-BABC9277379A}"/>
              </a:ext>
            </a:extLst>
          </p:cNvPr>
          <p:cNvSpPr/>
          <p:nvPr/>
        </p:nvSpPr>
        <p:spPr>
          <a:xfrm>
            <a:off x="249830" y="5881709"/>
            <a:ext cx="1326965" cy="66393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endParaRPr lang="en-US" altLang="ko-KR" sz="100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0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경소정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융합경영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이규진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융합경영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ko-KR" altLang="en-US" sz="950" b="1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endParaRPr lang="ko-KR" altLang="en-US" sz="1219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28" name="사각형: 둥근 모서리 127">
            <a:extLst>
              <a:ext uri="{FF2B5EF4-FFF2-40B4-BE49-F238E27FC236}">
                <a16:creationId xmlns:a16="http://schemas.microsoft.com/office/drawing/2014/main" id="{A4500A18-22BF-4C95-8F3A-BE4098138BB0}"/>
              </a:ext>
            </a:extLst>
          </p:cNvPr>
          <p:cNvSpPr/>
          <p:nvPr/>
        </p:nvSpPr>
        <p:spPr>
          <a:xfrm>
            <a:off x="293609" y="4114717"/>
            <a:ext cx="1239411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홍보국장</a:t>
            </a:r>
          </a:p>
        </p:txBody>
      </p:sp>
      <p:sp>
        <p:nvSpPr>
          <p:cNvPr id="154" name="타원 153">
            <a:extLst>
              <a:ext uri="{FF2B5EF4-FFF2-40B4-BE49-F238E27FC236}">
                <a16:creationId xmlns:a16="http://schemas.microsoft.com/office/drawing/2014/main" id="{0350E452-E5EC-486E-A3AE-7828A91EAED2}"/>
              </a:ext>
            </a:extLst>
          </p:cNvPr>
          <p:cNvSpPr/>
          <p:nvPr/>
        </p:nvSpPr>
        <p:spPr>
          <a:xfrm>
            <a:off x="4733430" y="3818730"/>
            <a:ext cx="89265" cy="100605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159" name="타원 158">
            <a:extLst>
              <a:ext uri="{FF2B5EF4-FFF2-40B4-BE49-F238E27FC236}">
                <a16:creationId xmlns:a16="http://schemas.microsoft.com/office/drawing/2014/main" id="{C94FAF18-0D82-4AC5-BABA-2DBCD949DEED}"/>
              </a:ext>
            </a:extLst>
          </p:cNvPr>
          <p:cNvSpPr/>
          <p:nvPr/>
        </p:nvSpPr>
        <p:spPr>
          <a:xfrm>
            <a:off x="2424986" y="3946382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160" name="타원 159">
            <a:extLst>
              <a:ext uri="{FF2B5EF4-FFF2-40B4-BE49-F238E27FC236}">
                <a16:creationId xmlns:a16="http://schemas.microsoft.com/office/drawing/2014/main" id="{A2934D18-36AF-4291-9479-5EFDEB9C12B8}"/>
              </a:ext>
            </a:extLst>
          </p:cNvPr>
          <p:cNvSpPr/>
          <p:nvPr/>
        </p:nvSpPr>
        <p:spPr>
          <a:xfrm>
            <a:off x="855361" y="3943390"/>
            <a:ext cx="100606" cy="10196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 dirty="0"/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DC0E73C6-8827-436D-80EF-4EC3C7247C24}"/>
              </a:ext>
            </a:extLst>
          </p:cNvPr>
          <p:cNvSpPr txBox="1"/>
          <p:nvPr/>
        </p:nvSpPr>
        <p:spPr>
          <a:xfrm>
            <a:off x="6620510" y="4110605"/>
            <a:ext cx="1499548" cy="27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자문위원단</a:t>
            </a:r>
          </a:p>
        </p:txBody>
      </p:sp>
      <p:sp>
        <p:nvSpPr>
          <p:cNvPr id="156" name="사각형: 둥근 모서리 155">
            <a:extLst>
              <a:ext uri="{FF2B5EF4-FFF2-40B4-BE49-F238E27FC236}">
                <a16:creationId xmlns:a16="http://schemas.microsoft.com/office/drawing/2014/main" id="{0BBD0452-BA00-4CF5-A112-21FCE49C68CB}"/>
              </a:ext>
            </a:extLst>
          </p:cNvPr>
          <p:cNvSpPr/>
          <p:nvPr/>
        </p:nvSpPr>
        <p:spPr>
          <a:xfrm>
            <a:off x="2866074" y="2315945"/>
            <a:ext cx="4173852" cy="300136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나눔스퀘어라운드 Bold" panose="020B0600000101010101" pitchFamily="50" charset="-127"/>
              <a:ea typeface="나눔스퀘어라운드 Bold" panose="020B0600000101010101" pitchFamily="50" charset="-127"/>
            </a:endParaRPr>
          </a:p>
        </p:txBody>
      </p:sp>
      <p:sp>
        <p:nvSpPr>
          <p:cNvPr id="157" name="사각형: 둥근 모서리 156">
            <a:extLst>
              <a:ext uri="{FF2B5EF4-FFF2-40B4-BE49-F238E27FC236}">
                <a16:creationId xmlns:a16="http://schemas.microsoft.com/office/drawing/2014/main" id="{0056073E-DF0F-4683-953F-67C56D4B86EC}"/>
              </a:ext>
            </a:extLst>
          </p:cNvPr>
          <p:cNvSpPr/>
          <p:nvPr/>
        </p:nvSpPr>
        <p:spPr>
          <a:xfrm>
            <a:off x="1967446" y="2322146"/>
            <a:ext cx="1001173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수석부회장</a:t>
            </a:r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71666EA9-85E3-4D7E-A8C3-9EFF698806B7}"/>
              </a:ext>
            </a:extLst>
          </p:cNvPr>
          <p:cNvSpPr txBox="1"/>
          <p:nvPr/>
        </p:nvSpPr>
        <p:spPr>
          <a:xfrm>
            <a:off x="2881697" y="2349458"/>
            <a:ext cx="4173853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75" b="1" dirty="0" err="1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신병규</a:t>
            </a:r>
            <a:r>
              <a:rPr lang="en-US" altLang="ko-KR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(E-MBA),</a:t>
            </a:r>
            <a:r>
              <a:rPr lang="ko-KR" altLang="en-US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신현주</a:t>
            </a:r>
            <a:r>
              <a:rPr lang="en-US" altLang="ko-KR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(E-MBA),</a:t>
            </a:r>
            <a:r>
              <a:rPr lang="ko-KR" altLang="en-US" sz="975" b="1" dirty="0" err="1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왕성종</a:t>
            </a:r>
            <a:r>
              <a:rPr lang="en-US" altLang="ko-KR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경영</a:t>
            </a:r>
            <a:r>
              <a:rPr lang="en-US" altLang="ko-KR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r>
              <a:rPr lang="ko-KR" altLang="en-US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강성구</a:t>
            </a:r>
            <a:r>
              <a:rPr lang="en-US" altLang="ko-KR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75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75" b="1" dirty="0">
              <a:solidFill>
                <a:schemeClr val="bg2">
                  <a:lumMod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65" name="타원 164">
            <a:extLst>
              <a:ext uri="{FF2B5EF4-FFF2-40B4-BE49-F238E27FC236}">
                <a16:creationId xmlns:a16="http://schemas.microsoft.com/office/drawing/2014/main" id="{F977C6EC-903F-4885-8978-A5CDBBF9D16B}"/>
              </a:ext>
            </a:extLst>
          </p:cNvPr>
          <p:cNvSpPr/>
          <p:nvPr/>
        </p:nvSpPr>
        <p:spPr>
          <a:xfrm>
            <a:off x="1620573" y="3619474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36F8C640-BE95-47BD-8FD0-97DEA8466C02}"/>
              </a:ext>
            </a:extLst>
          </p:cNvPr>
          <p:cNvSpPr/>
          <p:nvPr/>
        </p:nvSpPr>
        <p:spPr>
          <a:xfrm>
            <a:off x="3529791" y="3992532"/>
            <a:ext cx="2485312" cy="305301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부회장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87C3F9-1E2B-4AA8-AB6D-92D450C1B19F}"/>
              </a:ext>
            </a:extLst>
          </p:cNvPr>
          <p:cNvSpPr txBox="1"/>
          <p:nvPr/>
        </p:nvSpPr>
        <p:spPr>
          <a:xfrm>
            <a:off x="4170833" y="3228998"/>
            <a:ext cx="1210204" cy="234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22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황정순</a:t>
            </a:r>
            <a:r>
              <a:rPr lang="en-US" altLang="ko-KR" sz="922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2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22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r>
              <a:rPr lang="ko-KR" altLang="en-US" sz="922" b="1" dirty="0">
                <a:solidFill>
                  <a:schemeClr val="bg2">
                    <a:lumMod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</a:t>
            </a: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DBB5C45A-9A3B-80D7-9B09-C339A0A7CBE9}"/>
              </a:ext>
            </a:extLst>
          </p:cNvPr>
          <p:cNvCxnSpPr>
            <a:cxnSpLocks/>
            <a:stCxn id="34" idx="3"/>
          </p:cNvCxnSpPr>
          <p:nvPr/>
        </p:nvCxnSpPr>
        <p:spPr>
          <a:xfrm flipH="1" flipV="1">
            <a:off x="6467465" y="2719248"/>
            <a:ext cx="14392" cy="57004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3A30E543-4CA5-2A3B-7AF7-4D807D470955}"/>
              </a:ext>
            </a:extLst>
          </p:cNvPr>
          <p:cNvSpPr txBox="1"/>
          <p:nvPr/>
        </p:nvSpPr>
        <p:spPr>
          <a:xfrm>
            <a:off x="5599943" y="2855004"/>
            <a:ext cx="830321" cy="279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30600000101010101" pitchFamily="18" charset="-127"/>
                <a:ea typeface="HY울릉도B" panose="02030600000101010101" pitchFamily="18" charset="-127"/>
              </a:rPr>
              <a:t>골프회장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D0F2C049-862F-8C06-5FBF-4BAC4070CDDD}"/>
              </a:ext>
            </a:extLst>
          </p:cNvPr>
          <p:cNvSpPr/>
          <p:nvPr/>
        </p:nvSpPr>
        <p:spPr>
          <a:xfrm>
            <a:off x="5602069" y="2810919"/>
            <a:ext cx="891009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경조회장</a:t>
            </a:r>
            <a:endParaRPr lang="ko-KR" altLang="en-US" sz="1219" dirty="0">
              <a:solidFill>
                <a:schemeClr val="bg1"/>
              </a:solidFill>
              <a:latin typeface="HY울릉도B" panose="020B0600000101010101" charset="-127"/>
              <a:ea typeface="HY울릉도B" panose="020B0600000101010101" charset="-127"/>
            </a:endParaRP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81B14524-26E0-9DA6-E252-0132EA6D2659}"/>
              </a:ext>
            </a:extLst>
          </p:cNvPr>
          <p:cNvSpPr/>
          <p:nvPr/>
        </p:nvSpPr>
        <p:spPr>
          <a:xfrm>
            <a:off x="6476650" y="2820315"/>
            <a:ext cx="1199929" cy="27994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신현미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22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9FB08F39-4889-EBCC-5EB2-8E10AB7289E4}"/>
              </a:ext>
            </a:extLst>
          </p:cNvPr>
          <p:cNvSpPr/>
          <p:nvPr/>
        </p:nvSpPr>
        <p:spPr>
          <a:xfrm>
            <a:off x="5610550" y="3139866"/>
            <a:ext cx="871307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경조총무</a:t>
            </a: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5479EBA0-5A06-7182-8019-A3D957B8848C}"/>
              </a:ext>
            </a:extLst>
          </p:cNvPr>
          <p:cNvSpPr/>
          <p:nvPr/>
        </p:nvSpPr>
        <p:spPr>
          <a:xfrm>
            <a:off x="6424358" y="2685973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02D83A0A-9325-D62E-290B-CA5C01180EEC}"/>
              </a:ext>
            </a:extLst>
          </p:cNvPr>
          <p:cNvSpPr/>
          <p:nvPr/>
        </p:nvSpPr>
        <p:spPr>
          <a:xfrm>
            <a:off x="6466377" y="3128681"/>
            <a:ext cx="1210203" cy="31919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endParaRPr lang="en-US" altLang="ko-KR" sz="922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백성현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22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>
              <a:lnSpc>
                <a:spcPct val="150000"/>
              </a:lnSpc>
            </a:pPr>
            <a:endParaRPr lang="ko-KR" altLang="en-US" sz="1219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2765BAC6-EE7A-6E30-4366-E0F63DA6422C}"/>
              </a:ext>
            </a:extLst>
          </p:cNvPr>
          <p:cNvSpPr/>
          <p:nvPr/>
        </p:nvSpPr>
        <p:spPr>
          <a:xfrm>
            <a:off x="8528045" y="2687519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7C50C631-01C1-CE61-B09C-1BE47CB58F1C}"/>
              </a:ext>
            </a:extLst>
          </p:cNvPr>
          <p:cNvSpPr/>
          <p:nvPr/>
        </p:nvSpPr>
        <p:spPr>
          <a:xfrm>
            <a:off x="70265" y="2826344"/>
            <a:ext cx="883393" cy="273920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50" dirty="0" err="1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동문비지니스</a:t>
            </a:r>
            <a:endParaRPr lang="en-US" altLang="ko-KR" sz="850" dirty="0">
              <a:solidFill>
                <a:schemeClr val="bg1"/>
              </a:solidFill>
              <a:latin typeface="HY울릉도B" panose="020B0600000101010101" charset="-127"/>
              <a:ea typeface="HY울릉도B" panose="020B0600000101010101" charset="-127"/>
            </a:endParaRPr>
          </a:p>
          <a:p>
            <a:pPr algn="ctr"/>
            <a:r>
              <a:rPr lang="ko-KR" altLang="en-US" sz="85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 네트워크회장</a:t>
            </a:r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2863B186-508B-7B8A-D180-99CE148011B9}"/>
              </a:ext>
            </a:extLst>
          </p:cNvPr>
          <p:cNvSpPr/>
          <p:nvPr/>
        </p:nvSpPr>
        <p:spPr>
          <a:xfrm>
            <a:off x="882745" y="2821667"/>
            <a:ext cx="1192185" cy="26612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2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김정설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의료경영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22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9A81C902-8E28-E698-F060-88954B0612AA}"/>
              </a:ext>
            </a:extLst>
          </p:cNvPr>
          <p:cNvSpPr/>
          <p:nvPr/>
        </p:nvSpPr>
        <p:spPr>
          <a:xfrm>
            <a:off x="70265" y="3143228"/>
            <a:ext cx="885702" cy="285772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총무</a:t>
            </a: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E5877AA2-43EC-4429-ADC4-7C1E994DC714}"/>
              </a:ext>
            </a:extLst>
          </p:cNvPr>
          <p:cNvSpPr/>
          <p:nvPr/>
        </p:nvSpPr>
        <p:spPr>
          <a:xfrm>
            <a:off x="67190" y="3466775"/>
            <a:ext cx="885702" cy="333189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부총무</a:t>
            </a:r>
          </a:p>
        </p:txBody>
      </p: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id="{4EFCE78B-A945-2C28-F6FA-7E3622C3BEAE}"/>
              </a:ext>
            </a:extLst>
          </p:cNvPr>
          <p:cNvCxnSpPr>
            <a:cxnSpLocks/>
          </p:cNvCxnSpPr>
          <p:nvPr/>
        </p:nvCxnSpPr>
        <p:spPr>
          <a:xfrm flipV="1">
            <a:off x="8575390" y="2786579"/>
            <a:ext cx="0" cy="65687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07F3E4B4-6B73-09E6-D636-296DF3E96F8E}"/>
              </a:ext>
            </a:extLst>
          </p:cNvPr>
          <p:cNvSpPr/>
          <p:nvPr/>
        </p:nvSpPr>
        <p:spPr>
          <a:xfrm>
            <a:off x="892523" y="3155697"/>
            <a:ext cx="1192186" cy="258142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곽호경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 </a:t>
            </a:r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고종환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의료  경영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100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A043E022-5FFD-EA65-B1C4-58658974F7E7}"/>
              </a:ext>
            </a:extLst>
          </p:cNvPr>
          <p:cNvSpPr/>
          <p:nvPr/>
        </p:nvSpPr>
        <p:spPr>
          <a:xfrm>
            <a:off x="883437" y="3462513"/>
            <a:ext cx="1216294" cy="33081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진은지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   </a:t>
            </a:r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김승우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전략  경영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cxnSp>
        <p:nvCxnSpPr>
          <p:cNvPr id="67" name="직선 연결선 66">
            <a:extLst>
              <a:ext uri="{FF2B5EF4-FFF2-40B4-BE49-F238E27FC236}">
                <a16:creationId xmlns:a16="http://schemas.microsoft.com/office/drawing/2014/main" id="{B5F7CCB4-D8FC-E05D-0517-569FAFFB2F0D}"/>
              </a:ext>
            </a:extLst>
          </p:cNvPr>
          <p:cNvCxnSpPr>
            <a:cxnSpLocks/>
          </p:cNvCxnSpPr>
          <p:nvPr/>
        </p:nvCxnSpPr>
        <p:spPr>
          <a:xfrm>
            <a:off x="2265672" y="3672488"/>
            <a:ext cx="254721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>
            <a:extLst>
              <a:ext uri="{FF2B5EF4-FFF2-40B4-BE49-F238E27FC236}">
                <a16:creationId xmlns:a16="http://schemas.microsoft.com/office/drawing/2014/main" id="{00F1B882-0F37-FE37-BFF1-C59A15F55206}"/>
              </a:ext>
            </a:extLst>
          </p:cNvPr>
          <p:cNvCxnSpPr>
            <a:cxnSpLocks/>
            <a:stCxn id="154" idx="7"/>
          </p:cNvCxnSpPr>
          <p:nvPr/>
        </p:nvCxnSpPr>
        <p:spPr>
          <a:xfrm flipV="1">
            <a:off x="4809622" y="3827273"/>
            <a:ext cx="2823264" cy="619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사각형: 둥근 모서리 99">
            <a:extLst>
              <a:ext uri="{FF2B5EF4-FFF2-40B4-BE49-F238E27FC236}">
                <a16:creationId xmlns:a16="http://schemas.microsoft.com/office/drawing/2014/main" id="{7C2B9CF6-2BCD-2205-96A6-E59A50A5A735}"/>
              </a:ext>
            </a:extLst>
          </p:cNvPr>
          <p:cNvSpPr/>
          <p:nvPr/>
        </p:nvSpPr>
        <p:spPr>
          <a:xfrm>
            <a:off x="6499874" y="4062195"/>
            <a:ext cx="2485312" cy="311613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 경영대학원 </a:t>
            </a:r>
            <a:r>
              <a:rPr lang="ko-KR" altLang="en-US" sz="1200" dirty="0" err="1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총동문회</a:t>
            </a:r>
            <a:r>
              <a:rPr lang="ko-KR" altLang="en-US" sz="12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 발전위원회 </a:t>
            </a:r>
          </a:p>
        </p:txBody>
      </p:sp>
      <p:sp>
        <p:nvSpPr>
          <p:cNvPr id="163" name="사각형: 둥근 모서리 162">
            <a:extLst>
              <a:ext uri="{FF2B5EF4-FFF2-40B4-BE49-F238E27FC236}">
                <a16:creationId xmlns:a16="http://schemas.microsoft.com/office/drawing/2014/main" id="{25669543-2F5D-548F-B32C-1D0301487B36}"/>
              </a:ext>
            </a:extLst>
          </p:cNvPr>
          <p:cNvSpPr/>
          <p:nvPr/>
        </p:nvSpPr>
        <p:spPr>
          <a:xfrm>
            <a:off x="7649420" y="4420186"/>
            <a:ext cx="1335766" cy="279949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2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권윤환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22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64" name="사각형: 둥근 모서리 163">
            <a:extLst>
              <a:ext uri="{FF2B5EF4-FFF2-40B4-BE49-F238E27FC236}">
                <a16:creationId xmlns:a16="http://schemas.microsoft.com/office/drawing/2014/main" id="{3179B85A-A37E-D6C3-5C8B-4F5AA47B10AA}"/>
              </a:ext>
            </a:extLst>
          </p:cNvPr>
          <p:cNvSpPr/>
          <p:nvPr/>
        </p:nvSpPr>
        <p:spPr>
          <a:xfrm>
            <a:off x="6516681" y="4417166"/>
            <a:ext cx="1167602" cy="279948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회장</a:t>
            </a:r>
          </a:p>
        </p:txBody>
      </p:sp>
      <p:sp>
        <p:nvSpPr>
          <p:cNvPr id="167" name="사각형: 둥근 모서리 166">
            <a:extLst>
              <a:ext uri="{FF2B5EF4-FFF2-40B4-BE49-F238E27FC236}">
                <a16:creationId xmlns:a16="http://schemas.microsoft.com/office/drawing/2014/main" id="{5E5E6DCA-260C-785B-3D1A-574EB62F919D}"/>
              </a:ext>
            </a:extLst>
          </p:cNvPr>
          <p:cNvSpPr/>
          <p:nvPr/>
        </p:nvSpPr>
        <p:spPr>
          <a:xfrm>
            <a:off x="7669484" y="4773423"/>
            <a:ext cx="1335766" cy="2918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2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원용윤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22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922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70" name="사각형: 둥근 모서리 169">
            <a:extLst>
              <a:ext uri="{FF2B5EF4-FFF2-40B4-BE49-F238E27FC236}">
                <a16:creationId xmlns:a16="http://schemas.microsoft.com/office/drawing/2014/main" id="{C52F2615-1AB7-3E61-456D-E4A2CAF55E96}"/>
              </a:ext>
            </a:extLst>
          </p:cNvPr>
          <p:cNvSpPr/>
          <p:nvPr/>
        </p:nvSpPr>
        <p:spPr>
          <a:xfrm>
            <a:off x="6493078" y="5096729"/>
            <a:ext cx="2546616" cy="172425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`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조영동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홍기남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박용준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박용수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유재흥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정상모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오윤석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임병문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김태준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이승국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현용길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노웅섭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 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오광현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경  영</a:t>
            </a:r>
            <a:r>
              <a:rPr lang="en-US" altLang="ko-KR" sz="9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</a:p>
          <a:p>
            <a:pPr algn="ctr">
              <a:lnSpc>
                <a:spcPct val="150000"/>
              </a:lnSpc>
            </a:pPr>
            <a:endParaRPr lang="ko-KR" altLang="en-US" sz="95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71" name="사각형: 둥근 모서리 170">
            <a:extLst>
              <a:ext uri="{FF2B5EF4-FFF2-40B4-BE49-F238E27FC236}">
                <a16:creationId xmlns:a16="http://schemas.microsoft.com/office/drawing/2014/main" id="{24197CEA-8240-5AD8-B08C-6B99CA6FFFEE}"/>
              </a:ext>
            </a:extLst>
          </p:cNvPr>
          <p:cNvSpPr/>
          <p:nvPr/>
        </p:nvSpPr>
        <p:spPr>
          <a:xfrm>
            <a:off x="6524964" y="4768652"/>
            <a:ext cx="1159317" cy="296574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총무</a:t>
            </a:r>
          </a:p>
        </p:txBody>
      </p:sp>
      <p:sp>
        <p:nvSpPr>
          <p:cNvPr id="173" name="타원 172">
            <a:extLst>
              <a:ext uri="{FF2B5EF4-FFF2-40B4-BE49-F238E27FC236}">
                <a16:creationId xmlns:a16="http://schemas.microsoft.com/office/drawing/2014/main" id="{DE82E271-5E51-F959-96F9-623CCB749AAD}"/>
              </a:ext>
            </a:extLst>
          </p:cNvPr>
          <p:cNvSpPr/>
          <p:nvPr/>
        </p:nvSpPr>
        <p:spPr>
          <a:xfrm>
            <a:off x="7616624" y="3793402"/>
            <a:ext cx="89265" cy="100605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F39062F1-DCB9-6F4E-8C88-115851AE9A11}"/>
              </a:ext>
            </a:extLst>
          </p:cNvPr>
          <p:cNvSpPr/>
          <p:nvPr/>
        </p:nvSpPr>
        <p:spPr>
          <a:xfrm>
            <a:off x="7831371" y="3149658"/>
            <a:ext cx="751435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골프총무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03BC6B15-E0BF-4D8D-1DB9-2D51BF0885D5}"/>
              </a:ext>
            </a:extLst>
          </p:cNvPr>
          <p:cNvSpPr/>
          <p:nvPr/>
        </p:nvSpPr>
        <p:spPr>
          <a:xfrm>
            <a:off x="8575389" y="3133868"/>
            <a:ext cx="1151611" cy="30475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김하얀</a:t>
            </a:r>
            <a:r>
              <a:rPr lang="en-US" altLang="ko-KR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 E-MBA 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427145A-0C11-0FD7-065A-B38DC790460B}"/>
              </a:ext>
            </a:extLst>
          </p:cNvPr>
          <p:cNvSpPr/>
          <p:nvPr/>
        </p:nvSpPr>
        <p:spPr>
          <a:xfrm>
            <a:off x="2128893" y="2828133"/>
            <a:ext cx="753786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등산회장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8B4DD542-7A46-D6F1-B610-ECE5150F6CF0}"/>
              </a:ext>
            </a:extLst>
          </p:cNvPr>
          <p:cNvSpPr/>
          <p:nvPr/>
        </p:nvSpPr>
        <p:spPr>
          <a:xfrm>
            <a:off x="2130642" y="3182520"/>
            <a:ext cx="753786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100" dirty="0">
                <a:solidFill>
                  <a:schemeClr val="bg1"/>
                </a:solidFill>
                <a:latin typeface="HY울릉도B" panose="020B0600000101010101" charset="-127"/>
                <a:ea typeface="HY울릉도B" panose="020B0600000101010101" charset="-127"/>
              </a:rPr>
              <a:t>등산총무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9E8FC185-1990-3DA6-B75C-72ABF49DE675}"/>
              </a:ext>
            </a:extLst>
          </p:cNvPr>
          <p:cNvSpPr/>
          <p:nvPr/>
        </p:nvSpPr>
        <p:spPr>
          <a:xfrm>
            <a:off x="2880619" y="2825747"/>
            <a:ext cx="1187341" cy="30475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김상효</a:t>
            </a:r>
            <a:r>
              <a:rPr lang="en-US" altLang="ko-KR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)</a:t>
            </a:r>
            <a:endParaRPr lang="ko-KR" altLang="en-US" sz="800" b="1" dirty="0">
              <a:solidFill>
                <a:schemeClr val="tx1">
                  <a:lumMod val="50000"/>
                  <a:lumOff val="50000"/>
                </a:schemeClr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A58D7870-10D4-D2C5-AF2E-C89263A79303}"/>
              </a:ext>
            </a:extLst>
          </p:cNvPr>
          <p:cNvSpPr/>
          <p:nvPr/>
        </p:nvSpPr>
        <p:spPr>
          <a:xfrm>
            <a:off x="2882220" y="3170833"/>
            <a:ext cx="1185740" cy="30475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허재호</a:t>
            </a:r>
            <a:r>
              <a:rPr lang="en-US" altLang="ko-KR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DD26DF33-81F1-601C-20DB-DAD32A7ACEAB}"/>
              </a:ext>
            </a:extLst>
          </p:cNvPr>
          <p:cNvCxnSpPr>
            <a:cxnSpLocks/>
            <a:endCxn id="75" idx="4"/>
          </p:cNvCxnSpPr>
          <p:nvPr/>
        </p:nvCxnSpPr>
        <p:spPr>
          <a:xfrm flipV="1">
            <a:off x="6153772" y="1692004"/>
            <a:ext cx="0" cy="63079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id="{EDE94902-EB54-149C-8EAF-A0987A1D1B11}"/>
              </a:ext>
            </a:extLst>
          </p:cNvPr>
          <p:cNvCxnSpPr>
            <a:cxnSpLocks/>
          </p:cNvCxnSpPr>
          <p:nvPr/>
        </p:nvCxnSpPr>
        <p:spPr>
          <a:xfrm flipV="1">
            <a:off x="6166554" y="3438619"/>
            <a:ext cx="0" cy="41011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연결선 69">
            <a:extLst>
              <a:ext uri="{FF2B5EF4-FFF2-40B4-BE49-F238E27FC236}">
                <a16:creationId xmlns:a16="http://schemas.microsoft.com/office/drawing/2014/main" id="{88217380-489F-7666-6AFD-66F85182CF14}"/>
              </a:ext>
            </a:extLst>
          </p:cNvPr>
          <p:cNvCxnSpPr>
            <a:cxnSpLocks/>
          </p:cNvCxnSpPr>
          <p:nvPr/>
        </p:nvCxnSpPr>
        <p:spPr>
          <a:xfrm flipV="1">
            <a:off x="4759077" y="3923682"/>
            <a:ext cx="0" cy="6806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타원 74">
            <a:extLst>
              <a:ext uri="{FF2B5EF4-FFF2-40B4-BE49-F238E27FC236}">
                <a16:creationId xmlns:a16="http://schemas.microsoft.com/office/drawing/2014/main" id="{A3598989-7A4E-8F8A-E43A-5B18C5703A23}"/>
              </a:ext>
            </a:extLst>
          </p:cNvPr>
          <p:cNvSpPr/>
          <p:nvPr/>
        </p:nvSpPr>
        <p:spPr>
          <a:xfrm>
            <a:off x="6103469" y="1591398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cxnSp>
        <p:nvCxnSpPr>
          <p:cNvPr id="94" name="직선 연결선 93">
            <a:extLst>
              <a:ext uri="{FF2B5EF4-FFF2-40B4-BE49-F238E27FC236}">
                <a16:creationId xmlns:a16="http://schemas.microsoft.com/office/drawing/2014/main" id="{8EBBA088-6DBB-28CA-8E00-02921BDBC1DB}"/>
              </a:ext>
            </a:extLst>
          </p:cNvPr>
          <p:cNvCxnSpPr>
            <a:cxnSpLocks/>
          </p:cNvCxnSpPr>
          <p:nvPr/>
        </p:nvCxnSpPr>
        <p:spPr>
          <a:xfrm flipH="1" flipV="1">
            <a:off x="6160310" y="2625345"/>
            <a:ext cx="2208" cy="17513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타원 105">
            <a:extLst>
              <a:ext uri="{FF2B5EF4-FFF2-40B4-BE49-F238E27FC236}">
                <a16:creationId xmlns:a16="http://schemas.microsoft.com/office/drawing/2014/main" id="{5C59F12B-C334-FC7C-D2DD-6CB4B4E85769}"/>
              </a:ext>
            </a:extLst>
          </p:cNvPr>
          <p:cNvSpPr/>
          <p:nvPr/>
        </p:nvSpPr>
        <p:spPr>
          <a:xfrm>
            <a:off x="6127732" y="3777547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107" name="타원 106">
            <a:extLst>
              <a:ext uri="{FF2B5EF4-FFF2-40B4-BE49-F238E27FC236}">
                <a16:creationId xmlns:a16="http://schemas.microsoft.com/office/drawing/2014/main" id="{CFD71E04-C590-2D6C-FB40-56D3D7C0534E}"/>
              </a:ext>
            </a:extLst>
          </p:cNvPr>
          <p:cNvSpPr/>
          <p:nvPr/>
        </p:nvSpPr>
        <p:spPr>
          <a:xfrm>
            <a:off x="4727620" y="3618079"/>
            <a:ext cx="89265" cy="100605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id="{1D832149-A436-008B-DE7C-5571AF1266F1}"/>
              </a:ext>
            </a:extLst>
          </p:cNvPr>
          <p:cNvSpPr/>
          <p:nvPr/>
        </p:nvSpPr>
        <p:spPr>
          <a:xfrm>
            <a:off x="2234487" y="3620793"/>
            <a:ext cx="100606" cy="10060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19"/>
          </a:p>
        </p:txBody>
      </p:sp>
      <p:sp>
        <p:nvSpPr>
          <p:cNvPr id="74" name="사각형: 둥근 모서리 73">
            <a:extLst>
              <a:ext uri="{FF2B5EF4-FFF2-40B4-BE49-F238E27FC236}">
                <a16:creationId xmlns:a16="http://schemas.microsoft.com/office/drawing/2014/main" id="{561FFF92-87D1-2618-AAE5-B78ECAF742E3}"/>
              </a:ext>
            </a:extLst>
          </p:cNvPr>
          <p:cNvSpPr/>
          <p:nvPr/>
        </p:nvSpPr>
        <p:spPr>
          <a:xfrm>
            <a:off x="293617" y="4463901"/>
            <a:ext cx="1239412" cy="30475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이은정</a:t>
            </a:r>
            <a:r>
              <a:rPr lang="en-US" altLang="ko-KR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76" name="사각형: 둥근 모서리 75">
            <a:extLst>
              <a:ext uri="{FF2B5EF4-FFF2-40B4-BE49-F238E27FC236}">
                <a16:creationId xmlns:a16="http://schemas.microsoft.com/office/drawing/2014/main" id="{A39C22D2-7B0C-4D8A-E867-459F9BD259DD}"/>
              </a:ext>
            </a:extLst>
          </p:cNvPr>
          <p:cNvSpPr/>
          <p:nvPr/>
        </p:nvSpPr>
        <p:spPr>
          <a:xfrm>
            <a:off x="293609" y="4822915"/>
            <a:ext cx="1239411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홍보총무</a:t>
            </a:r>
          </a:p>
        </p:txBody>
      </p:sp>
      <p:sp>
        <p:nvSpPr>
          <p:cNvPr id="77" name="사각형: 둥근 모서리 76">
            <a:extLst>
              <a:ext uri="{FF2B5EF4-FFF2-40B4-BE49-F238E27FC236}">
                <a16:creationId xmlns:a16="http://schemas.microsoft.com/office/drawing/2014/main" id="{6FA7962E-903E-A822-07BC-A246050E6FBC}"/>
              </a:ext>
            </a:extLst>
          </p:cNvPr>
          <p:cNvSpPr/>
          <p:nvPr/>
        </p:nvSpPr>
        <p:spPr>
          <a:xfrm>
            <a:off x="293617" y="5162709"/>
            <a:ext cx="1239412" cy="304751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윤소영</a:t>
            </a:r>
            <a:r>
              <a:rPr lang="en-US" altLang="ko-KR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(</a:t>
            </a:r>
            <a:r>
              <a:rPr lang="ko-KR" altLang="en-US" sz="920" b="1" dirty="0">
                <a:solidFill>
                  <a:schemeClr val="tx1">
                    <a:lumMod val="50000"/>
                    <a:lumOff val="50000"/>
                  </a:schemeClr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서비스경영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78" name="사각형: 둥근 모서리 77">
            <a:extLst>
              <a:ext uri="{FF2B5EF4-FFF2-40B4-BE49-F238E27FC236}">
                <a16:creationId xmlns:a16="http://schemas.microsoft.com/office/drawing/2014/main" id="{771C326A-B68E-45C1-2E9B-663660AA1F8B}"/>
              </a:ext>
            </a:extLst>
          </p:cNvPr>
          <p:cNvSpPr/>
          <p:nvPr/>
        </p:nvSpPr>
        <p:spPr>
          <a:xfrm>
            <a:off x="293608" y="5518445"/>
            <a:ext cx="1239411" cy="298855"/>
          </a:xfrm>
          <a:prstGeom prst="roundRect">
            <a:avLst/>
          </a:prstGeom>
          <a:solidFill>
            <a:schemeClr val="accent2"/>
          </a:solidFill>
          <a:ln>
            <a:noFill/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219" dirty="0">
                <a:solidFill>
                  <a:schemeClr val="bg1"/>
                </a:solidFill>
                <a:latin typeface="나눔스퀘어라운드 Bold" panose="020B0600000101010101" pitchFamily="50" charset="-127"/>
                <a:ea typeface="나눔스퀘어라운드 Bold" panose="020B0600000101010101" pitchFamily="50" charset="-127"/>
              </a:rPr>
              <a:t>홍보부총무</a:t>
            </a:r>
          </a:p>
        </p:txBody>
      </p:sp>
    </p:spTree>
    <p:extLst>
      <p:ext uri="{BB962C8B-B14F-4D97-AF65-F5344CB8AC3E}">
        <p14:creationId xmlns:p14="http://schemas.microsoft.com/office/powerpoint/2010/main" val="2897427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49DAAC46-B1AA-4FEC-B468-A79942C013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2023</a:t>
            </a:r>
            <a:r>
              <a:rPr lang="ko-KR" altLang="en-US" dirty="0"/>
              <a:t>년도 연간사업 계획안</a:t>
            </a:r>
          </a:p>
        </p:txBody>
      </p:sp>
      <p:sp>
        <p:nvSpPr>
          <p:cNvPr id="3" name="텍스트 개체 틀 1">
            <a:extLst>
              <a:ext uri="{FF2B5EF4-FFF2-40B4-BE49-F238E27FC236}">
                <a16:creationId xmlns:a16="http://schemas.microsoft.com/office/drawing/2014/main" id="{CC9A71D4-295F-40EB-B3D6-76B284A38392}"/>
              </a:ext>
            </a:extLst>
          </p:cNvPr>
          <p:cNvSpPr txBox="1">
            <a:spLocks/>
          </p:cNvSpPr>
          <p:nvPr/>
        </p:nvSpPr>
        <p:spPr>
          <a:xfrm>
            <a:off x="820723" y="1539225"/>
            <a:ext cx="6972300" cy="39847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b="0" kern="1200" spc="-100" baseline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spc="-150" dirty="0">
                <a:solidFill>
                  <a:schemeClr val="bg1"/>
                </a:solidFill>
              </a:rPr>
              <a:t>○ 3</a:t>
            </a:r>
            <a:r>
              <a:rPr lang="ko-KR" altLang="en-US" sz="2800" spc="-150" dirty="0">
                <a:solidFill>
                  <a:schemeClr val="bg1"/>
                </a:solidFill>
              </a:rPr>
              <a:t>월 임원 워크숍 </a:t>
            </a:r>
            <a:endParaRPr lang="en-US" altLang="ko-KR" sz="2800" spc="-150" dirty="0">
              <a:solidFill>
                <a:schemeClr val="bg1"/>
              </a:solidFill>
            </a:endParaRP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○ </a:t>
            </a:r>
            <a:r>
              <a:rPr lang="ko-KR" altLang="en-US" sz="2800" spc="-150" dirty="0">
                <a:solidFill>
                  <a:schemeClr val="bg1"/>
                </a:solidFill>
              </a:rPr>
              <a:t>동문비즈니스 네트워크 </a:t>
            </a:r>
            <a:endParaRPr lang="en-US" altLang="ko-KR" sz="2800" spc="-150" dirty="0">
              <a:solidFill>
                <a:schemeClr val="bg1"/>
              </a:solidFill>
            </a:endParaRP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   </a:t>
            </a:r>
            <a:r>
              <a:rPr lang="ko-KR" altLang="en-US" sz="2800" spc="-150" dirty="0">
                <a:solidFill>
                  <a:schemeClr val="bg1"/>
                </a:solidFill>
              </a:rPr>
              <a:t>동문기업탐방</a:t>
            </a:r>
            <a:r>
              <a:rPr lang="en-US" altLang="ko-KR" sz="2800" spc="-150" dirty="0">
                <a:solidFill>
                  <a:schemeClr val="bg1"/>
                </a:solidFill>
              </a:rPr>
              <a:t>(1~2</a:t>
            </a:r>
            <a:r>
              <a:rPr lang="ko-KR" altLang="en-US" sz="2800" spc="-150" dirty="0">
                <a:solidFill>
                  <a:schemeClr val="bg1"/>
                </a:solidFill>
              </a:rPr>
              <a:t>개월 방문</a:t>
            </a:r>
            <a:r>
              <a:rPr lang="en-US" altLang="ko-KR" sz="2800" spc="-150" dirty="0">
                <a:solidFill>
                  <a:schemeClr val="bg1"/>
                </a:solidFill>
              </a:rPr>
              <a:t>)</a:t>
            </a: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○ 5</a:t>
            </a:r>
            <a:r>
              <a:rPr lang="ko-KR" altLang="en-US" sz="2800" spc="-150" dirty="0">
                <a:solidFill>
                  <a:schemeClr val="bg1"/>
                </a:solidFill>
              </a:rPr>
              <a:t>월 등산대회 설악산</a:t>
            </a:r>
            <a:r>
              <a:rPr lang="en-US" altLang="ko-KR" sz="2800" spc="-150" dirty="0">
                <a:solidFill>
                  <a:schemeClr val="bg1"/>
                </a:solidFill>
              </a:rPr>
              <a:t>(</a:t>
            </a:r>
            <a:r>
              <a:rPr lang="ko-KR" altLang="en-US" sz="2800" spc="-150" dirty="0">
                <a:solidFill>
                  <a:schemeClr val="bg1"/>
                </a:solidFill>
              </a:rPr>
              <a:t>상반기 </a:t>
            </a:r>
            <a:r>
              <a:rPr lang="ko-KR" altLang="en-US" sz="2800" spc="-150" dirty="0" err="1">
                <a:solidFill>
                  <a:schemeClr val="bg1"/>
                </a:solidFill>
              </a:rPr>
              <a:t>네트워킹데이</a:t>
            </a:r>
            <a:r>
              <a:rPr lang="en-US" altLang="ko-KR" sz="2800" spc="-150" dirty="0">
                <a:solidFill>
                  <a:schemeClr val="bg1"/>
                </a:solidFill>
              </a:rPr>
              <a:t>)</a:t>
            </a:r>
            <a:endParaRPr lang="ko-KR" altLang="en-US" sz="2800" spc="-150" dirty="0">
              <a:solidFill>
                <a:schemeClr val="bg1"/>
              </a:solidFill>
            </a:endParaRP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○ 6</a:t>
            </a:r>
            <a:r>
              <a:rPr lang="ko-KR" altLang="en-US" sz="2800" spc="-150" dirty="0">
                <a:solidFill>
                  <a:schemeClr val="bg1"/>
                </a:solidFill>
              </a:rPr>
              <a:t>월 경영대학원 골프대회 </a:t>
            </a:r>
            <a:r>
              <a:rPr lang="en-US" altLang="ko-KR" sz="2800" spc="-150" dirty="0">
                <a:solidFill>
                  <a:schemeClr val="bg1"/>
                </a:solidFill>
              </a:rPr>
              <a:t>(</a:t>
            </a:r>
            <a:r>
              <a:rPr lang="ko-KR" altLang="en-US" sz="2800" spc="-150" dirty="0">
                <a:solidFill>
                  <a:schemeClr val="bg1"/>
                </a:solidFill>
              </a:rPr>
              <a:t>동문</a:t>
            </a:r>
            <a:r>
              <a:rPr lang="en-US" altLang="ko-KR" sz="2800" spc="-150" dirty="0">
                <a:solidFill>
                  <a:schemeClr val="bg1"/>
                </a:solidFill>
              </a:rPr>
              <a:t>/</a:t>
            </a:r>
            <a:r>
              <a:rPr lang="ko-KR" altLang="en-US" sz="2800" spc="-150" dirty="0">
                <a:solidFill>
                  <a:schemeClr val="bg1"/>
                </a:solidFill>
              </a:rPr>
              <a:t>재학생</a:t>
            </a:r>
            <a:r>
              <a:rPr lang="en-US" altLang="ko-KR" sz="2800" spc="-150" dirty="0">
                <a:solidFill>
                  <a:schemeClr val="bg1"/>
                </a:solidFill>
              </a:rPr>
              <a:t>)</a:t>
            </a: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○ 10</a:t>
            </a:r>
            <a:r>
              <a:rPr lang="ko-KR" altLang="en-US" sz="2800" spc="-150" dirty="0">
                <a:solidFill>
                  <a:schemeClr val="bg1"/>
                </a:solidFill>
              </a:rPr>
              <a:t>월 등산대회 내장산</a:t>
            </a:r>
            <a:r>
              <a:rPr lang="en-US" altLang="ko-KR" sz="2800" spc="-150" dirty="0">
                <a:solidFill>
                  <a:schemeClr val="bg1"/>
                </a:solidFill>
              </a:rPr>
              <a:t>(</a:t>
            </a:r>
            <a:r>
              <a:rPr lang="ko-KR" altLang="en-US" sz="2800" spc="-150" dirty="0">
                <a:solidFill>
                  <a:schemeClr val="bg1"/>
                </a:solidFill>
              </a:rPr>
              <a:t>하반기 </a:t>
            </a:r>
            <a:r>
              <a:rPr lang="ko-KR" altLang="en-US" sz="2800" spc="-150" dirty="0" err="1">
                <a:solidFill>
                  <a:schemeClr val="bg1"/>
                </a:solidFill>
              </a:rPr>
              <a:t>네트워킹데이</a:t>
            </a:r>
            <a:r>
              <a:rPr lang="en-US" altLang="ko-KR" sz="2800" spc="-150" dirty="0">
                <a:solidFill>
                  <a:schemeClr val="bg1"/>
                </a:solidFill>
              </a:rPr>
              <a:t>)</a:t>
            </a: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○ 11</a:t>
            </a:r>
            <a:r>
              <a:rPr lang="ko-KR" altLang="en-US" sz="2800" spc="-150" dirty="0">
                <a:solidFill>
                  <a:schemeClr val="bg1"/>
                </a:solidFill>
              </a:rPr>
              <a:t>월 </a:t>
            </a:r>
            <a:r>
              <a:rPr lang="en-US" altLang="ko-KR" sz="2800" spc="-150" dirty="0">
                <a:solidFill>
                  <a:schemeClr val="bg1"/>
                </a:solidFill>
              </a:rPr>
              <a:t>01</a:t>
            </a:r>
            <a:r>
              <a:rPr lang="ko-KR" altLang="en-US" sz="2800" spc="-150" dirty="0">
                <a:solidFill>
                  <a:schemeClr val="bg1"/>
                </a:solidFill>
              </a:rPr>
              <a:t>일 동문비즈니스 </a:t>
            </a:r>
            <a:r>
              <a:rPr lang="ko-KR" altLang="en-US" sz="2800" spc="-150" dirty="0" err="1">
                <a:solidFill>
                  <a:schemeClr val="bg1"/>
                </a:solidFill>
              </a:rPr>
              <a:t>매칭데이</a:t>
            </a:r>
            <a:r>
              <a:rPr lang="ko-KR" altLang="en-US" sz="2800" spc="-150" dirty="0">
                <a:solidFill>
                  <a:schemeClr val="bg1"/>
                </a:solidFill>
              </a:rPr>
              <a:t> </a:t>
            </a:r>
            <a:endParaRPr lang="en-US" altLang="ko-KR" sz="2800" spc="-150" dirty="0">
              <a:solidFill>
                <a:schemeClr val="bg1"/>
              </a:solidFill>
            </a:endParaRPr>
          </a:p>
          <a:p>
            <a:r>
              <a:rPr lang="en-US" altLang="ko-KR" sz="2800" spc="-150" dirty="0">
                <a:solidFill>
                  <a:schemeClr val="bg1"/>
                </a:solidFill>
              </a:rPr>
              <a:t>○ 12</a:t>
            </a:r>
            <a:r>
              <a:rPr lang="ko-KR" altLang="en-US" sz="2800" spc="-150" dirty="0">
                <a:solidFill>
                  <a:schemeClr val="bg1"/>
                </a:solidFill>
              </a:rPr>
              <a:t>월 동문인의 밤</a:t>
            </a:r>
            <a:endParaRPr lang="en-US" altLang="ko-KR" sz="2800" spc="-150" dirty="0">
              <a:solidFill>
                <a:schemeClr val="bg1"/>
              </a:solidFill>
            </a:endParaRPr>
          </a:p>
          <a:p>
            <a:endParaRPr lang="ko-KR" altLang="en-US" sz="2800" spc="-15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71BBCD-6435-455C-A32D-F5D3B3969213}"/>
              </a:ext>
            </a:extLst>
          </p:cNvPr>
          <p:cNvSpPr txBox="1"/>
          <p:nvPr/>
        </p:nvSpPr>
        <p:spPr>
          <a:xfrm>
            <a:off x="7728857" y="1015068"/>
            <a:ext cx="135642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700" dirty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r>
            <a:endParaRPr lang="ko-KR" altLang="en-US" sz="287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057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2023</a:t>
            </a:r>
            <a:r>
              <a:rPr lang="ko-KR" altLang="en-US" dirty="0"/>
              <a:t>년도 추진 사업</a:t>
            </a:r>
          </a:p>
        </p:txBody>
      </p:sp>
      <p:sp>
        <p:nvSpPr>
          <p:cNvPr id="5" name="타원 4"/>
          <p:cNvSpPr/>
          <p:nvPr/>
        </p:nvSpPr>
        <p:spPr>
          <a:xfrm>
            <a:off x="2969580" y="1653542"/>
            <a:ext cx="3778148" cy="3778148"/>
          </a:xfrm>
          <a:prstGeom prst="ellipse">
            <a:avLst/>
          </a:prstGeom>
          <a:noFill/>
          <a:ln w="1206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3800372" y="1006785"/>
            <a:ext cx="2078465" cy="1351930"/>
          </a:xfrm>
          <a:prstGeom prst="roundRect">
            <a:avLst/>
          </a:prstGeom>
          <a:solidFill>
            <a:srgbClr val="F79E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897681" y="1455807"/>
            <a:ext cx="18838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임원 워크</a:t>
            </a:r>
            <a:r>
              <a:rPr lang="ko-KR" altLang="en-US" sz="2400" b="1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숍</a:t>
            </a:r>
            <a:br>
              <a:rPr lang="en-US" altLang="ko-KR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새로운 시작 </a:t>
            </a:r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&amp; 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소통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692248" y="2289151"/>
            <a:ext cx="2078465" cy="1351930"/>
          </a:xfrm>
          <a:prstGeom prst="roundRect">
            <a:avLst/>
          </a:prstGeom>
          <a:solidFill>
            <a:srgbClr val="FFE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692248" y="2672393"/>
            <a:ext cx="20088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등산대회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상반기 네트워킹 데이</a:t>
            </a:r>
          </a:p>
        </p:txBody>
      </p:sp>
      <p:sp>
        <p:nvSpPr>
          <p:cNvPr id="40" name="모서리가 둥근 직사각형 39"/>
          <p:cNvSpPr/>
          <p:nvPr/>
        </p:nvSpPr>
        <p:spPr>
          <a:xfrm>
            <a:off x="6135287" y="2307338"/>
            <a:ext cx="2078465" cy="13519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6356024" y="2770359"/>
            <a:ext cx="163698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경영인의 밤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 송년회</a:t>
            </a:r>
            <a:endParaRPr lang="ko-KR" altLang="en-US" sz="1600" dirty="0"/>
          </a:p>
          <a:p>
            <a:pPr algn="ctr"/>
            <a:endParaRPr lang="ko-KR" altLang="en-US" sz="16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6186482" y="3836915"/>
            <a:ext cx="2078465" cy="1351930"/>
          </a:xfrm>
          <a:prstGeom prst="roundRect">
            <a:avLst/>
          </a:prstGeom>
          <a:solidFill>
            <a:srgbClr val="B889D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5996660" y="4257662"/>
            <a:ext cx="23557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경대 </a:t>
            </a:r>
            <a:r>
              <a:rPr lang="ko-KR" altLang="en-US" sz="2400" spc="-100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골프회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– 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하반기 네트워킹 데이 </a:t>
            </a:r>
          </a:p>
          <a:p>
            <a:pPr algn="ctr"/>
            <a:endParaRPr lang="ko-KR" altLang="en-US" sz="16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741054" y="1036065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01</a:t>
            </a:r>
            <a:endParaRPr lang="ko-KR" altLang="en-US" spc="-10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559417" y="2452633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02</a:t>
            </a:r>
            <a:endParaRPr lang="ko-KR" altLang="en-US" spc="-1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43938" y="2383715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06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186482" y="3890455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05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658837" y="3844734"/>
            <a:ext cx="2078465" cy="135193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661410" y="4223398"/>
            <a:ext cx="20249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 기업 </a:t>
            </a:r>
            <a:r>
              <a:rPr lang="ko-KR" altLang="en-US" sz="2400" b="1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탐방</a:t>
            </a:r>
            <a:endParaRPr lang="en-US" altLang="ko-KR" sz="2400" b="1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교류와 소통의 시간</a:t>
            </a:r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sz="16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41053" y="3912460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03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6" name="모서리가 둥근 직사각형 39">
            <a:extLst>
              <a:ext uri="{FF2B5EF4-FFF2-40B4-BE49-F238E27FC236}">
                <a16:creationId xmlns:a16="http://schemas.microsoft.com/office/drawing/2014/main" id="{8FC13DDF-5701-350C-583C-D445C0D73E5C}"/>
              </a:ext>
            </a:extLst>
          </p:cNvPr>
          <p:cNvSpPr/>
          <p:nvPr/>
        </p:nvSpPr>
        <p:spPr>
          <a:xfrm>
            <a:off x="3897681" y="4699272"/>
            <a:ext cx="2156543" cy="122079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동문기업 매</a:t>
            </a:r>
            <a:r>
              <a:rPr lang="ko-KR" altLang="en-US" sz="2400" b="1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칭</a:t>
            </a:r>
            <a:endParaRPr lang="en-US" altLang="ko-KR" sz="2400" b="1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18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18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비즈니스 </a:t>
            </a:r>
            <a:r>
              <a:rPr lang="ko-KR" altLang="en-US" sz="1800" spc="-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매칭데이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B4B17-0BAB-B9E2-BCD4-60DFA197965A}"/>
              </a:ext>
            </a:extLst>
          </p:cNvPr>
          <p:cNvSpPr txBox="1"/>
          <p:nvPr/>
        </p:nvSpPr>
        <p:spPr>
          <a:xfrm>
            <a:off x="3939885" y="4744541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06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10781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이등변 삼각형 16"/>
          <p:cNvSpPr/>
          <p:nvPr/>
        </p:nvSpPr>
        <p:spPr>
          <a:xfrm>
            <a:off x="2796135" y="2020901"/>
            <a:ext cx="4129169" cy="2975283"/>
          </a:xfrm>
          <a:prstGeom prst="triangle">
            <a:avLst/>
          </a:prstGeom>
          <a:noFill/>
          <a:ln w="174625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나눔고딕" panose="020D0604000000000000" pitchFamily="50" charset="-127"/>
            </a:endParaRPr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>
          <a:xfrm>
            <a:off x="346073" y="189083"/>
            <a:ext cx="9158654" cy="458199"/>
          </a:xfrm>
        </p:spPr>
        <p:txBody>
          <a:bodyPr/>
          <a:lstStyle/>
          <a:p>
            <a:r>
              <a:rPr lang="ko-KR" altLang="en-US" dirty="0"/>
              <a:t>상</a:t>
            </a:r>
            <a:r>
              <a:rPr lang="en-US" altLang="ko-KR" dirty="0"/>
              <a:t>,</a:t>
            </a:r>
            <a:r>
              <a:rPr lang="ko-KR" altLang="en-US" dirty="0"/>
              <a:t>하</a:t>
            </a:r>
            <a:r>
              <a:rPr lang="ko-KR" altLang="en-US" b="1" dirty="0"/>
              <a:t>반</a:t>
            </a:r>
            <a:r>
              <a:rPr lang="ko-KR" altLang="en-US" dirty="0"/>
              <a:t>기 </a:t>
            </a:r>
            <a:r>
              <a:rPr lang="ko-KR" altLang="en-US" dirty="0" err="1"/>
              <a:t>네트워킹데이</a:t>
            </a:r>
            <a:r>
              <a:rPr lang="ko-KR" altLang="en-US" dirty="0"/>
              <a:t>  </a:t>
            </a:r>
            <a:r>
              <a:rPr lang="en-US" altLang="ko-KR" dirty="0"/>
              <a:t>– </a:t>
            </a:r>
            <a:r>
              <a:rPr lang="ko-KR" altLang="en-US" dirty="0"/>
              <a:t>동문간 친목 도모 </a:t>
            </a:r>
            <a:r>
              <a:rPr lang="en-US" altLang="ko-KR" dirty="0"/>
              <a:t>(5.10</a:t>
            </a:r>
            <a:r>
              <a:rPr lang="ko-KR" altLang="en-US" dirty="0"/>
              <a:t>월 진행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2" name="타원 1"/>
          <p:cNvSpPr/>
          <p:nvPr/>
        </p:nvSpPr>
        <p:spPr>
          <a:xfrm>
            <a:off x="6427108" y="4161847"/>
            <a:ext cx="1988264" cy="1557887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B0600000101010101" charset="-127"/>
                <a:ea typeface="나눔고딕 ExtraBold" panose="020B0600000101010101" charset="-127"/>
              </a:rPr>
              <a:t>화 합</a:t>
            </a:r>
            <a:endParaRPr lang="en-US" altLang="ko-K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4174056" y="1024353"/>
            <a:ext cx="1557887" cy="1557887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등산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골프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802003" y="4081460"/>
            <a:ext cx="1988264" cy="1557887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친목도모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3378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>
          <a:xfrm>
            <a:off x="346073" y="189083"/>
            <a:ext cx="9374869" cy="458199"/>
          </a:xfrm>
        </p:spPr>
        <p:txBody>
          <a:bodyPr/>
          <a:lstStyle/>
          <a:p>
            <a:r>
              <a:rPr lang="ko-KR" altLang="en-US" dirty="0"/>
              <a:t>동문 기업 탐방 </a:t>
            </a:r>
            <a:r>
              <a:rPr lang="en-US" altLang="ko-KR" dirty="0"/>
              <a:t>– </a:t>
            </a:r>
            <a:r>
              <a:rPr lang="ko-KR" altLang="en-US" dirty="0"/>
              <a:t>동문기업 중 우수기업 탐방 </a:t>
            </a:r>
            <a:r>
              <a:rPr lang="en-US" altLang="ko-KR" dirty="0"/>
              <a:t>(1,2</a:t>
            </a:r>
            <a:r>
              <a:rPr lang="ko-KR" altLang="en-US" dirty="0"/>
              <a:t>개월마다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2" name="그림 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777071" y="1968947"/>
            <a:ext cx="2578100" cy="2304320"/>
          </a:xfrm>
          <a:prstGeom prst="round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07767" y="4449452"/>
            <a:ext cx="2516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정보교류의 시간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62973" y="4449452"/>
            <a:ext cx="31447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동문간 비즈니스</a:t>
            </a:r>
            <a:endParaRPr lang="en-US" altLang="ko-KR" sz="24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네트워킹 구축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2142676-5863-428C-A106-482BA9182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530" y="1968948"/>
            <a:ext cx="2977684" cy="230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47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>
          <a:xfrm>
            <a:off x="346075" y="189083"/>
            <a:ext cx="8772758" cy="458199"/>
          </a:xfrm>
        </p:spPr>
        <p:txBody>
          <a:bodyPr/>
          <a:lstStyle/>
          <a:p>
            <a:r>
              <a:rPr lang="ko-KR" altLang="en-US" dirty="0"/>
              <a:t>동문비즈니스 </a:t>
            </a:r>
            <a:r>
              <a:rPr lang="ko-KR" altLang="en-US" dirty="0" err="1"/>
              <a:t>매칭데이</a:t>
            </a:r>
            <a:r>
              <a:rPr lang="ko-KR" altLang="en-US" dirty="0"/>
              <a:t> </a:t>
            </a:r>
            <a:r>
              <a:rPr lang="en-US" altLang="ko-KR" dirty="0"/>
              <a:t>– (11</a:t>
            </a:r>
            <a:r>
              <a:rPr lang="ko-KR" altLang="en-US" dirty="0"/>
              <a:t>월 첫날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4433" y="889843"/>
            <a:ext cx="941713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교류와 소통의 시간 마련</a:t>
            </a:r>
            <a:endParaRPr lang="en-US" altLang="ko-K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월 중 당일 혹은 </a:t>
            </a:r>
            <a:r>
              <a:rPr lang="en-US" altLang="ko-K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박</a:t>
            </a:r>
            <a:r>
              <a:rPr lang="en-US" altLang="ko-K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일 행사로 준비중</a:t>
            </a:r>
            <a:endParaRPr lang="en-US" altLang="ko-K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   자세한 일정 등은 추후 공지 예정  </a:t>
            </a:r>
            <a:endParaRPr lang="en-US" altLang="ko-K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dirty="0"/>
          </a:p>
          <a:p>
            <a:r>
              <a:rPr lang="ko-KR" altLang="en-US" dirty="0"/>
              <a:t> 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8135708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/>
              <a:t>동문비즈니스 </a:t>
            </a:r>
            <a:r>
              <a:rPr lang="ko-KR" altLang="en-US" dirty="0" err="1"/>
              <a:t>매칭데이</a:t>
            </a:r>
            <a:r>
              <a:rPr lang="ko-KR" altLang="en-US" dirty="0"/>
              <a:t> </a:t>
            </a:r>
            <a:r>
              <a:rPr lang="en-US" altLang="ko-KR" dirty="0"/>
              <a:t>– (11</a:t>
            </a:r>
            <a:r>
              <a:rPr lang="ko-KR" altLang="en-US" dirty="0"/>
              <a:t>월 </a:t>
            </a:r>
            <a:r>
              <a:rPr lang="en-US" altLang="ko-KR" dirty="0"/>
              <a:t>01)</a:t>
            </a:r>
            <a:r>
              <a:rPr lang="ko-KR" altLang="en-US" dirty="0"/>
              <a:t> </a:t>
            </a:r>
          </a:p>
        </p:txBody>
      </p:sp>
      <p:sp>
        <p:nvSpPr>
          <p:cNvPr id="5" name="타원 4"/>
          <p:cNvSpPr/>
          <p:nvPr/>
        </p:nvSpPr>
        <p:spPr>
          <a:xfrm>
            <a:off x="3207000" y="2771916"/>
            <a:ext cx="3020811" cy="1264651"/>
          </a:xfrm>
          <a:prstGeom prst="ellipse">
            <a:avLst/>
          </a:prstGeom>
          <a:noFill/>
          <a:ln w="1206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3099694" y="957757"/>
            <a:ext cx="3256330" cy="525575"/>
          </a:xfrm>
          <a:prstGeom prst="roundRect">
            <a:avLst/>
          </a:prstGeom>
          <a:solidFill>
            <a:srgbClr val="F79E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99694" y="999628"/>
            <a:ext cx="32445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동문비즈니스 네트워크</a:t>
            </a:r>
            <a:endParaRPr lang="ko-KR" altLang="en-US" sz="16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17959" y="1753946"/>
            <a:ext cx="2078465" cy="458199"/>
          </a:xfrm>
          <a:prstGeom prst="roundRect">
            <a:avLst/>
          </a:prstGeom>
          <a:solidFill>
            <a:srgbClr val="FFE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동문기업홍보</a:t>
            </a:r>
          </a:p>
        </p:txBody>
      </p:sp>
      <p:sp>
        <p:nvSpPr>
          <p:cNvPr id="42" name="모서리가 둥근 직사각형 41"/>
          <p:cNvSpPr/>
          <p:nvPr/>
        </p:nvSpPr>
        <p:spPr>
          <a:xfrm>
            <a:off x="1258350" y="4676139"/>
            <a:ext cx="7793372" cy="1351930"/>
          </a:xfrm>
          <a:prstGeom prst="roundRect">
            <a:avLst/>
          </a:prstGeom>
          <a:solidFill>
            <a:srgbClr val="0020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1.</a:t>
            </a:r>
            <a:r>
              <a:rPr lang="ko-KR" altLang="en-US" b="1" dirty="0"/>
              <a:t>동문기업 탐방을 통하여 </a:t>
            </a:r>
            <a:r>
              <a:rPr lang="ko-KR" altLang="en-US" b="1" dirty="0" err="1"/>
              <a:t>기업서치</a:t>
            </a:r>
            <a:r>
              <a:rPr lang="ko-KR" altLang="en-US" b="1" dirty="0"/>
              <a:t> 및 기업간 </a:t>
            </a:r>
            <a:r>
              <a:rPr lang="ko-KR" altLang="en-US" b="1" dirty="0" err="1"/>
              <a:t>니즈파악</a:t>
            </a:r>
            <a:endParaRPr lang="en-US" altLang="ko-KR" b="1" dirty="0"/>
          </a:p>
          <a:p>
            <a:pPr algn="ctr"/>
            <a:r>
              <a:rPr lang="en-US" altLang="ko-KR" b="1" dirty="0"/>
              <a:t>2.</a:t>
            </a:r>
            <a:r>
              <a:rPr lang="ko-KR" altLang="en-US" b="1" dirty="0"/>
              <a:t>동문 인적네트워크를 통한 상생과 협업의 정보공유</a:t>
            </a:r>
            <a:endParaRPr lang="en-US" altLang="ko-KR" b="1" dirty="0"/>
          </a:p>
          <a:p>
            <a:pPr algn="ctr"/>
            <a:r>
              <a:rPr lang="en-US" altLang="ko-KR" b="1" dirty="0"/>
              <a:t>3.</a:t>
            </a:r>
            <a:r>
              <a:rPr lang="ko-KR" altLang="en-US" b="1" dirty="0"/>
              <a:t>동문간의 기업 </a:t>
            </a:r>
            <a:r>
              <a:rPr lang="ko-KR" altLang="en-US" b="1" dirty="0" err="1"/>
              <a:t>매칭을</a:t>
            </a:r>
            <a:r>
              <a:rPr lang="ko-KR" altLang="en-US" b="1" dirty="0"/>
              <a:t> 통한 매출 발생시 일정금액을 기부</a:t>
            </a:r>
            <a:endParaRPr lang="en-US" altLang="ko-KR" b="1" dirty="0"/>
          </a:p>
          <a:p>
            <a:pPr algn="ctr"/>
            <a:r>
              <a:rPr lang="en-US" altLang="ko-KR" b="1" dirty="0"/>
              <a:t>4.</a:t>
            </a:r>
            <a:r>
              <a:rPr lang="ko-KR" altLang="en-US" b="1" dirty="0"/>
              <a:t>동문 및 재학생 장학금 및 학교 발전에 이바지</a:t>
            </a:r>
          </a:p>
        </p:txBody>
      </p:sp>
      <p:sp>
        <p:nvSpPr>
          <p:cNvPr id="6" name="모서리가 둥근 직사각형 39">
            <a:extLst>
              <a:ext uri="{FF2B5EF4-FFF2-40B4-BE49-F238E27FC236}">
                <a16:creationId xmlns:a16="http://schemas.microsoft.com/office/drawing/2014/main" id="{8FC13DDF-5701-350C-583C-D445C0D73E5C}"/>
              </a:ext>
            </a:extLst>
          </p:cNvPr>
          <p:cNvSpPr/>
          <p:nvPr/>
        </p:nvSpPr>
        <p:spPr>
          <a:xfrm>
            <a:off x="3631000" y="2556136"/>
            <a:ext cx="2156543" cy="62814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동문기업 탐방</a:t>
            </a:r>
            <a:endParaRPr lang="en-US" altLang="ko-KR" sz="24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8" name="화살표: 오른쪽 7">
            <a:extLst>
              <a:ext uri="{FF2B5EF4-FFF2-40B4-BE49-F238E27FC236}">
                <a16:creationId xmlns:a16="http://schemas.microsoft.com/office/drawing/2014/main" id="{72C61C33-DBB6-9F93-FA2D-24B6B5822754}"/>
              </a:ext>
            </a:extLst>
          </p:cNvPr>
          <p:cNvSpPr/>
          <p:nvPr/>
        </p:nvSpPr>
        <p:spPr>
          <a:xfrm rot="5400000">
            <a:off x="4545960" y="1334846"/>
            <a:ext cx="225237" cy="588843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모서리가 둥근 직사각형 29">
            <a:extLst>
              <a:ext uri="{FF2B5EF4-FFF2-40B4-BE49-F238E27FC236}">
                <a16:creationId xmlns:a16="http://schemas.microsoft.com/office/drawing/2014/main" id="{67A632F1-9850-BCF7-2F6C-E86FA38C8556}"/>
              </a:ext>
            </a:extLst>
          </p:cNvPr>
          <p:cNvSpPr/>
          <p:nvPr/>
        </p:nvSpPr>
        <p:spPr>
          <a:xfrm>
            <a:off x="3682759" y="1762134"/>
            <a:ext cx="2078465" cy="458198"/>
          </a:xfrm>
          <a:prstGeom prst="roundRect">
            <a:avLst/>
          </a:prstGeom>
          <a:solidFill>
            <a:srgbClr val="FFE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관련기업 매칭</a:t>
            </a:r>
          </a:p>
        </p:txBody>
      </p:sp>
      <p:sp>
        <p:nvSpPr>
          <p:cNvPr id="12" name="모서리가 둥근 직사각형 29">
            <a:extLst>
              <a:ext uri="{FF2B5EF4-FFF2-40B4-BE49-F238E27FC236}">
                <a16:creationId xmlns:a16="http://schemas.microsoft.com/office/drawing/2014/main" id="{81EFF7CF-50A7-DCF3-54D4-9218E0DDE1EF}"/>
              </a:ext>
            </a:extLst>
          </p:cNvPr>
          <p:cNvSpPr/>
          <p:nvPr/>
        </p:nvSpPr>
        <p:spPr>
          <a:xfrm>
            <a:off x="7000488" y="1667843"/>
            <a:ext cx="2528918" cy="620514"/>
          </a:xfrm>
          <a:prstGeom prst="roundRect">
            <a:avLst/>
          </a:prstGeom>
          <a:solidFill>
            <a:srgbClr val="FFE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협업을 통한</a:t>
            </a:r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 시너지효과 이익창출</a:t>
            </a:r>
          </a:p>
        </p:txBody>
      </p:sp>
      <p:sp>
        <p:nvSpPr>
          <p:cNvPr id="15" name="빼기 기호 14">
            <a:extLst>
              <a:ext uri="{FF2B5EF4-FFF2-40B4-BE49-F238E27FC236}">
                <a16:creationId xmlns:a16="http://schemas.microsoft.com/office/drawing/2014/main" id="{E7DC201F-5932-99CF-3B70-56EF63660DCB}"/>
              </a:ext>
            </a:extLst>
          </p:cNvPr>
          <p:cNvSpPr/>
          <p:nvPr/>
        </p:nvSpPr>
        <p:spPr>
          <a:xfrm>
            <a:off x="2257091" y="1698170"/>
            <a:ext cx="1640590" cy="559860"/>
          </a:xfrm>
          <a:prstGeom prst="mathMinus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빼기 기호 15">
            <a:extLst>
              <a:ext uri="{FF2B5EF4-FFF2-40B4-BE49-F238E27FC236}">
                <a16:creationId xmlns:a16="http://schemas.microsoft.com/office/drawing/2014/main" id="{CFB1B575-ECA2-5AA9-6D5B-EE26C3B3C267}"/>
              </a:ext>
            </a:extLst>
          </p:cNvPr>
          <p:cNvSpPr/>
          <p:nvPr/>
        </p:nvSpPr>
        <p:spPr>
          <a:xfrm>
            <a:off x="5563541" y="1690091"/>
            <a:ext cx="1640590" cy="559860"/>
          </a:xfrm>
          <a:prstGeom prst="mathMinus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0AEAB2CF-64AC-9A28-28B8-FC1CD8E814D7}"/>
              </a:ext>
            </a:extLst>
          </p:cNvPr>
          <p:cNvSpPr/>
          <p:nvPr/>
        </p:nvSpPr>
        <p:spPr>
          <a:xfrm rot="5400000">
            <a:off x="4497979" y="2095934"/>
            <a:ext cx="303016" cy="588843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8" name="모서리가 둥근 직사각형 39">
            <a:extLst>
              <a:ext uri="{FF2B5EF4-FFF2-40B4-BE49-F238E27FC236}">
                <a16:creationId xmlns:a16="http://schemas.microsoft.com/office/drawing/2014/main" id="{20D1CA9D-7E56-9AAE-3DE3-6EE2E455AAB4}"/>
              </a:ext>
            </a:extLst>
          </p:cNvPr>
          <p:cNvSpPr/>
          <p:nvPr/>
        </p:nvSpPr>
        <p:spPr>
          <a:xfrm>
            <a:off x="1484722" y="3208472"/>
            <a:ext cx="2156543" cy="62814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1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기업매칭</a:t>
            </a:r>
            <a:endParaRPr lang="en-US" altLang="ko-KR" sz="24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9" name="모서리가 둥근 직사각형 39">
            <a:extLst>
              <a:ext uri="{FF2B5EF4-FFF2-40B4-BE49-F238E27FC236}">
                <a16:creationId xmlns:a16="http://schemas.microsoft.com/office/drawing/2014/main" id="{10CD2B95-75BD-0C4B-2425-3E90F9B7ABBD}"/>
              </a:ext>
            </a:extLst>
          </p:cNvPr>
          <p:cNvSpPr/>
          <p:nvPr/>
        </p:nvSpPr>
        <p:spPr>
          <a:xfrm>
            <a:off x="5990014" y="3077938"/>
            <a:ext cx="2156543" cy="62814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100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동문매칭</a:t>
            </a:r>
            <a:endParaRPr lang="en-US" altLang="ko-KR" sz="24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3" name="모서리가 둥근 직사각형 39">
            <a:extLst>
              <a:ext uri="{FF2B5EF4-FFF2-40B4-BE49-F238E27FC236}">
                <a16:creationId xmlns:a16="http://schemas.microsoft.com/office/drawing/2014/main" id="{8F63B3A1-FBD4-D4C3-5C34-5984F8CF3451}"/>
              </a:ext>
            </a:extLst>
          </p:cNvPr>
          <p:cNvSpPr/>
          <p:nvPr/>
        </p:nvSpPr>
        <p:spPr>
          <a:xfrm>
            <a:off x="3719519" y="3698299"/>
            <a:ext cx="2156543" cy="62814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협업성과</a:t>
            </a:r>
            <a:endParaRPr lang="en-US" altLang="ko-KR" sz="24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4" name="화살표: 오른쪽 23">
            <a:extLst>
              <a:ext uri="{FF2B5EF4-FFF2-40B4-BE49-F238E27FC236}">
                <a16:creationId xmlns:a16="http://schemas.microsoft.com/office/drawing/2014/main" id="{13BDA29F-5B8E-18A0-A5E6-B1C61B8A2295}"/>
              </a:ext>
            </a:extLst>
          </p:cNvPr>
          <p:cNvSpPr/>
          <p:nvPr/>
        </p:nvSpPr>
        <p:spPr>
          <a:xfrm rot="5400000">
            <a:off x="4576350" y="4187822"/>
            <a:ext cx="303016" cy="588843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83820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>
                <a:latin typeface="궁서체" panose="02030609000101010101" pitchFamily="17" charset="-127"/>
                <a:ea typeface="궁서체" panose="02030609000101010101" pitchFamily="17" charset="-127"/>
              </a:rPr>
              <a:t>2023</a:t>
            </a:r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년도 경조위원회 발족</a:t>
            </a:r>
          </a:p>
        </p:txBody>
      </p:sp>
      <p:sp>
        <p:nvSpPr>
          <p:cNvPr id="5" name="타원 4"/>
          <p:cNvSpPr/>
          <p:nvPr/>
        </p:nvSpPr>
        <p:spPr>
          <a:xfrm>
            <a:off x="2969580" y="1653542"/>
            <a:ext cx="3778148" cy="3778148"/>
          </a:xfrm>
          <a:prstGeom prst="ellipse">
            <a:avLst/>
          </a:prstGeom>
          <a:noFill/>
          <a:ln w="12065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3800372" y="1006785"/>
            <a:ext cx="2078465" cy="1351930"/>
          </a:xfrm>
          <a:prstGeom prst="roundRect">
            <a:avLst/>
          </a:prstGeom>
          <a:solidFill>
            <a:srgbClr val="F79E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4234312" y="1455807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1</a:t>
            </a:r>
            <a:r>
              <a:rPr lang="ko-KR" altLang="en-US" sz="2400" spc="-100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년회비</a:t>
            </a:r>
            <a:br>
              <a:rPr lang="en-US" altLang="ko-KR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- 50,000</a:t>
            </a:r>
            <a:r>
              <a:rPr lang="ko-KR" altLang="en-US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원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662589" y="2530431"/>
            <a:ext cx="2137783" cy="1351930"/>
          </a:xfrm>
          <a:prstGeom prst="roundRect">
            <a:avLst/>
          </a:prstGeom>
          <a:solidFill>
            <a:srgbClr val="FFE6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603271" y="2925383"/>
            <a:ext cx="21377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장례물품지원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0" name="모서리가 둥근 직사각형 39"/>
          <p:cNvSpPr/>
          <p:nvPr/>
        </p:nvSpPr>
        <p:spPr>
          <a:xfrm>
            <a:off x="6143938" y="2411362"/>
            <a:ext cx="2078465" cy="135193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6199212" y="2959547"/>
            <a:ext cx="195438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spc="-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동문문자발송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ko-KR" altLang="en-US" sz="2400" spc="-100" dirty="0">
                <a:solidFill>
                  <a:schemeClr val="accent5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en-US" altLang="ko-KR" sz="2400" spc="-100" dirty="0">
              <a:solidFill>
                <a:schemeClr val="accent5">
                  <a:lumMod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5204354" y="4527239"/>
            <a:ext cx="2078465" cy="1351930"/>
          </a:xfrm>
          <a:prstGeom prst="roundRect">
            <a:avLst/>
          </a:prstGeom>
          <a:solidFill>
            <a:srgbClr val="B889D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/>
          <p:cNvSpPr/>
          <p:nvPr/>
        </p:nvSpPr>
        <p:spPr>
          <a:xfrm>
            <a:off x="5065729" y="4959506"/>
            <a:ext cx="23557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spc="-100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경조화환지원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en-US" altLang="ko-KR" sz="1600" spc="-1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sz="16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endParaRPr lang="ko-KR" altLang="en-US" sz="1600" spc="-1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741054" y="1036065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01</a:t>
            </a:r>
            <a:endParaRPr lang="ko-KR" altLang="en-US" spc="-10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532847" y="2539923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pc="-1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05</a:t>
            </a:r>
            <a:endParaRPr lang="ko-KR" altLang="en-US" spc="-100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43938" y="2583579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02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135655" y="4598078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03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483544" y="4527239"/>
            <a:ext cx="2078465" cy="135193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2313551" y="4874548"/>
            <a:ext cx="2355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spc="-100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근조기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궁서체" panose="02030609000101010101" pitchFamily="17" charset="-127"/>
              <a:ea typeface="궁서체" panose="02030609000101010101" pitchFamily="17" charset="-127"/>
            </a:endParaRPr>
          </a:p>
          <a:p>
            <a:pPr algn="ctr"/>
            <a:r>
              <a:rPr lang="ko-KR" altLang="en-US" sz="2400" spc="-100" dirty="0" err="1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궁서체" panose="02030609000101010101" pitchFamily="17" charset="-127"/>
                <a:ea typeface="궁서체" panose="02030609000101010101" pitchFamily="17" charset="-127"/>
              </a:rPr>
              <a:t>근조화환지원</a:t>
            </a:r>
            <a:endParaRPr lang="en-US" altLang="ko-KR" sz="2400" spc="-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29898" y="4571974"/>
            <a:ext cx="603790" cy="375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04</a:t>
            </a:r>
            <a:endParaRPr lang="ko-KR" altLang="en-US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1158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22166" y="791499"/>
            <a:ext cx="9309063" cy="61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경희대학교 경영대학원에서 경조회가  새롭게 발족 되었습니다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저렴한 비용으로 동문회의 애경사를 치룰 수 있도록 준비한 만큼 많은 애용을 부탁 드리겠습니다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경희대학교 경영대학원 경조화 운영 및 회비는 아래와 같습니다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○연회비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1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년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50,000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원 </a:t>
            </a:r>
            <a:endParaRPr lang="en-US" altLang="ko-KR" sz="16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          1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년에 한번 납부하신 경조회비는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년 후 자동 소멸됩니다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◆경조위원회 운영지침◆</a:t>
            </a:r>
            <a:endParaRPr lang="en-US" altLang="ko-KR" sz="1600" dirty="0">
              <a:solidFill>
                <a:srgbClr val="FF000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1)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실행위원은 각 과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명 이상으로 구성한다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2)</a:t>
            </a:r>
            <a:r>
              <a:rPr lang="ko-KR" altLang="en-US" sz="1600" dirty="0" err="1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경조위원외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기금 마련은 경희대학교 경영대학원 졸업자를 대상으로 연회비 </a:t>
            </a:r>
            <a:r>
              <a:rPr lang="en-US" altLang="ko-KR" sz="1600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</a:t>
            </a:r>
            <a:r>
              <a:rPr lang="ko-KR" altLang="en-US" sz="1600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만원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으로 한다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3)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경조회원 물품지원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연회비를 납부한 자에 한하여 지원한다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</a:t>
            </a:r>
            <a:r>
              <a:rPr lang="ko-KR" altLang="en-US" sz="1600" dirty="0" err="1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조사시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– 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경희대 경영대학원 로고 제작된 상조물품 지원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200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명분에 해당하는 물품 </a:t>
            </a:r>
            <a:endParaRPr lang="en-US" altLang="ko-KR" sz="16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           본인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배우자 사망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본인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배우자 부모사망</a:t>
            </a:r>
            <a:endParaRPr lang="en-US" altLang="ko-KR" sz="16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             (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밥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국그릇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접시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종이컵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수저통 각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200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lang="ko-KR" altLang="en-US" sz="1600" dirty="0" err="1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근조기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+</a:t>
            </a:r>
            <a:r>
              <a:rPr lang="ko-KR" altLang="en-US" sz="1600" dirty="0" err="1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근조화환지원</a:t>
            </a:r>
            <a:endParaRPr lang="en-US" altLang="ko-KR" sz="16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1600" dirty="0" err="1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경사시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– 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화환지원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본인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+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자녀 결혼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4)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경조위원회 회계관리는 별도의 시중은행 통장으로 한다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경조회장 외 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인의 공동명의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5)</a:t>
            </a:r>
            <a:r>
              <a:rPr lang="ko-KR" altLang="en-US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기타 세부 상세한 운영방안은 경조위원회에서 결정하여 실행키로 한다</a:t>
            </a:r>
            <a:r>
              <a:rPr lang="en-US" altLang="ko-KR" sz="16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115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15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>
                <a:latin typeface="궁서체" panose="02030609000101010101" pitchFamily="17" charset="-127"/>
                <a:ea typeface="궁서체" panose="02030609000101010101" pitchFamily="17" charset="-127"/>
              </a:rPr>
              <a:t>경조위원회 운영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4860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0DD3399-3D5C-3DE1-6998-F83FC2F346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/>
              <a:t>상조물품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850A190-D683-7EE4-4BA7-1CB2865431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3896"/>
            <a:ext cx="9906000" cy="5673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053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B0DD3399-3D5C-3DE1-6998-F83FC2F346E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/>
              <a:t>상조물품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E4F341A-36D2-0035-D1DF-22FB520AD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4987"/>
            <a:ext cx="9798341" cy="5469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794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2025140"/>
            <a:ext cx="9920514" cy="28077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0919" y="2828836"/>
            <a:ext cx="57641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7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감사합니다</a:t>
            </a:r>
          </a:p>
        </p:txBody>
      </p:sp>
      <p:pic>
        <p:nvPicPr>
          <p:cNvPr id="10" name="Picture 2" descr="C:\Users\Administrator\Desktop\20161021-16 복사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294"/>
          <a:stretch/>
        </p:blipFill>
        <p:spPr bwMode="auto">
          <a:xfrm>
            <a:off x="436359" y="539012"/>
            <a:ext cx="960641" cy="529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 rot="5400000">
            <a:off x="3039187" y="-1471170"/>
            <a:ext cx="45719" cy="52513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97115" y="634306"/>
            <a:ext cx="41892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경희대학 경영대학원 제</a:t>
            </a:r>
            <a:r>
              <a:rPr lang="en-US" altLang="ko-KR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34</a:t>
            </a:r>
            <a:r>
              <a:rPr lang="ko-KR" altLang="en-US" sz="1600" spc="-1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 총 동문회 </a:t>
            </a:r>
          </a:p>
        </p:txBody>
      </p:sp>
    </p:spTree>
    <p:extLst>
      <p:ext uri="{BB962C8B-B14F-4D97-AF65-F5344CB8AC3E}">
        <p14:creationId xmlns:p14="http://schemas.microsoft.com/office/powerpoint/2010/main" val="3649156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1575</TotalTime>
  <Words>1018</Words>
  <Application>Microsoft Office PowerPoint</Application>
  <PresentationFormat>A4 용지(210x297mm)</PresentationFormat>
  <Paragraphs>218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30" baseType="lpstr">
      <vt:lpstr>나눔바른고딕</vt:lpstr>
      <vt:lpstr>HY울릉도B</vt:lpstr>
      <vt:lpstr>Arial</vt:lpstr>
      <vt:lpstr>나눔고딕</vt:lpstr>
      <vt:lpstr>맑은 고딕</vt:lpstr>
      <vt:lpstr>Algerian</vt:lpstr>
      <vt:lpstr>Calibri</vt:lpstr>
      <vt:lpstr>HY궁서B</vt:lpstr>
      <vt:lpstr>나눔고딕 ExtraBold</vt:lpstr>
      <vt:lpstr>나눔스퀘어라운드 Bold</vt:lpstr>
      <vt:lpstr>궁서체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194</cp:revision>
  <dcterms:created xsi:type="dcterms:W3CDTF">2018-12-06T01:57:57Z</dcterms:created>
  <dcterms:modified xsi:type="dcterms:W3CDTF">2023-02-27T03:10:14Z</dcterms:modified>
</cp:coreProperties>
</file>